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9" r:id="rId3"/>
    <p:sldId id="258" r:id="rId4"/>
    <p:sldId id="264" r:id="rId5"/>
    <p:sldId id="265" r:id="rId6"/>
    <p:sldId id="263" r:id="rId7"/>
    <p:sldId id="266" r:id="rId8"/>
    <p:sldId id="261" r:id="rId9"/>
    <p:sldId id="267" r:id="rId10"/>
    <p:sldId id="269" r:id="rId11"/>
    <p:sldId id="271" r:id="rId12"/>
    <p:sldId id="283" r:id="rId13"/>
    <p:sldId id="284" r:id="rId14"/>
    <p:sldId id="273" r:id="rId15"/>
    <p:sldId id="275" r:id="rId16"/>
    <p:sldId id="276" r:id="rId17"/>
    <p:sldId id="277" r:id="rId18"/>
    <p:sldId id="279" r:id="rId19"/>
    <p:sldId id="280" r:id="rId20"/>
    <p:sldId id="282" r:id="rId21"/>
  </p:sldIdLst>
  <p:sldSz cx="9144000" cy="6858000" type="screen4x3"/>
  <p:notesSz cx="6794500" cy="9906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5697" autoAdjust="0"/>
  </p:normalViewPr>
  <p:slideViewPr>
    <p:cSldViewPr>
      <p:cViewPr>
        <p:scale>
          <a:sx n="75" d="100"/>
          <a:sy n="75" d="100"/>
        </p:scale>
        <p:origin x="-2664" y="-112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Date Placeholder 29"/>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19" name="Footer Placeholder 18"/>
          <p:cNvSpPr>
            <a:spLocks noGrp="1"/>
          </p:cNvSpPr>
          <p:nvPr>
            <p:ph type="ftr" sz="quarter" idx="11"/>
          </p:nvPr>
        </p:nvSpPr>
        <p:spPr/>
        <p:txBody>
          <a:bodyPr/>
          <a:lstStyle/>
          <a:p>
            <a:endParaRPr lang="zh-CN" altLang="en-US"/>
          </a:p>
        </p:txBody>
      </p:sp>
      <p:sp>
        <p:nvSpPr>
          <p:cNvPr id="27" name="Slide Number Placeholder 26"/>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CN" altLang="en-US" smtClean="0"/>
              <a:t>单击此处编辑母版标题样式</a:t>
            </a:r>
            <a:endParaRPr kumimoji="0" lang="en-US"/>
          </a:p>
        </p:txBody>
      </p:sp>
      <p:sp>
        <p:nvSpPr>
          <p:cNvPr id="3" name="Content Placeholder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Date Placeholder 3"/>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Date Placeholder 3"/>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Date Placeholder 6"/>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Date Placeholder 2"/>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Date Placeholder 4"/>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85085372-AFC3-4743-8EC1-52F683159525}"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Date Placeholder 4"/>
          <p:cNvSpPr>
            <a:spLocks noGrp="1"/>
          </p:cNvSpPr>
          <p:nvPr>
            <p:ph type="dt" sz="half" idx="10"/>
          </p:nvPr>
        </p:nvSpPr>
        <p:spPr/>
        <p:txBody>
          <a:bodyPr/>
          <a:lstStyle/>
          <a:p>
            <a:fld id="{C4BB50DB-A0AD-43DB-92DD-2CB8E43F3043}" type="datetimeFigureOut">
              <a:rPr lang="zh-CN" altLang="en-US" smtClean="0"/>
              <a:pPr/>
              <a:t>2017-3-7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a:xfrm>
            <a:off x="8077200" y="6356350"/>
            <a:ext cx="609600" cy="365125"/>
          </a:xfrm>
        </p:spPr>
        <p:txBody>
          <a:bodyPr/>
          <a:lstStyle/>
          <a:p>
            <a:fld id="{85085372-AFC3-4743-8EC1-52F683159525}" type="slidenum">
              <a:rPr lang="zh-CN" altLang="en-US" smtClean="0"/>
              <a:pPr/>
              <a:t>‹#›</a:t>
            </a:fld>
            <a:endParaRPr lang="zh-CN"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4BB50DB-A0AD-43DB-92DD-2CB8E43F3043}" type="datetimeFigureOut">
              <a:rPr lang="zh-CN" altLang="en-US" smtClean="0"/>
              <a:pPr/>
              <a:t>2017-3-7</a:t>
            </a:fld>
            <a:endParaRPr lang="zh-CN"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085372-AFC3-4743-8EC1-52F683159525}" type="slidenum">
              <a:rPr lang="zh-CN" altLang="en-US" smtClean="0"/>
              <a:pPr/>
              <a:t>‹#›</a:t>
            </a:fld>
            <a:endParaRPr lang="zh-CN" altLang="en-US"/>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24191;&#35199;&#31185;&#25216;&#25104;&#26524;&#30456;&#20851;&#25919;&#31574;&#35299;&#35835;.p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baike.baidu.com/view/4844.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20135;&#23398;&#30740;.ppt" TargetMode="External"/><Relationship Id="rId2" Type="http://schemas.openxmlformats.org/officeDocument/2006/relationships/hyperlink" Target="&#21019;&#26032;.ppt" TargetMode="External"/><Relationship Id="rId1" Type="http://schemas.openxmlformats.org/officeDocument/2006/relationships/slideLayout" Target="../slideLayouts/slideLayout2.xml"/><Relationship Id="rId5" Type="http://schemas.openxmlformats.org/officeDocument/2006/relationships/hyperlink" Target="&#39046;&#23548;&#32773;.ppt" TargetMode="External"/><Relationship Id="rId4" Type="http://schemas.openxmlformats.org/officeDocument/2006/relationships/hyperlink" Target="&#31185;&#25216;&#25104;&#26524;&#36716;&#21270;.ppt"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23485;&#23481;&#20559;&#39064;.ppt" TargetMode="External"/><Relationship Id="rId7" Type="http://schemas.openxmlformats.org/officeDocument/2006/relationships/hyperlink" Target="&#20225;&#19994;&#23478;.ppt" TargetMode="External"/><Relationship Id="rId2" Type="http://schemas.openxmlformats.org/officeDocument/2006/relationships/hyperlink" Target="&#20225;&#19994;&#21019;&#26032;.ppt" TargetMode="External"/><Relationship Id="rId1" Type="http://schemas.openxmlformats.org/officeDocument/2006/relationships/slideLayout" Target="../slideLayouts/slideLayout2.xml"/><Relationship Id="rId6" Type="http://schemas.openxmlformats.org/officeDocument/2006/relationships/hyperlink" Target="&#19987;&#23478;.ppt" TargetMode="External"/><Relationship Id="rId5" Type="http://schemas.openxmlformats.org/officeDocument/2006/relationships/hyperlink" Target="&#28508;&#21147;.ppt" TargetMode="External"/><Relationship Id="rId4" Type="http://schemas.openxmlformats.org/officeDocument/2006/relationships/hyperlink" Target="&#40723;&#25484;.ppt"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20013;&#20171;.ppt" TargetMode="External"/><Relationship Id="rId2" Type="http://schemas.openxmlformats.org/officeDocument/2006/relationships/hyperlink" Target="&#29436;&#19982;&#20820;.ppt" TargetMode="External"/><Relationship Id="rId1" Type="http://schemas.openxmlformats.org/officeDocument/2006/relationships/slideLayout" Target="../slideLayouts/slideLayout2.xml"/><Relationship Id="rId6" Type="http://schemas.openxmlformats.org/officeDocument/2006/relationships/hyperlink" Target="&#25216;&#26415;&#21512;&#21516;&#35748;&#23450;&#30331;&#35760;&#24120;&#35782;.ppt" TargetMode="External"/><Relationship Id="rId5" Type="http://schemas.openxmlformats.org/officeDocument/2006/relationships/hyperlink" Target="&#31185;&#25216;&#25104;&#26524;&#30331;&#35760;.ppt" TargetMode="External"/><Relationship Id="rId4" Type="http://schemas.openxmlformats.org/officeDocument/2006/relationships/hyperlink" Target="&#24320;&#21457;&#20154;&#25165;1.ppt"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23459;&#20256;1.ppt"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65288;&#26690;&#25919;&#21150;&#21457;&#65288;2015&#65289;135&#21495;)&#24191;&#35199;&#22766;&#26063;&#33258;&#27835;&#21306;&#20154;&#27665;&#25919;&#24220;&#21150;&#20844;&#21381;&#36716;&#21457;&#31185;&#25216;&#21381;&#36130;&#25919;&#21381;&#20851;&#20110;&#20107;&#19994;&#21333;&#20301;&#31185;&#25216;&#25104;&#26524;&#20351;&#29992;&#22788;&#32622;&#21644;&#25910;&#30410;&#31649;&#29702;&#26242;&#34892;&#35268;&#23450;&#30340;&#36890;&#30693;.pdf" TargetMode="External"/><Relationship Id="rId7" Type="http://schemas.openxmlformats.org/officeDocument/2006/relationships/hyperlink" Target="&#20154;&#29983;&#28010;&#36153;3&#20214;&#20107;.ppt" TargetMode="External"/><Relationship Id="rId2" Type="http://schemas.openxmlformats.org/officeDocument/2006/relationships/hyperlink" Target="&#31185;&#25216;&#25104;&#26524;&#36716;&#21270;&#25919;&#31574;.ppt" TargetMode="External"/><Relationship Id="rId1" Type="http://schemas.openxmlformats.org/officeDocument/2006/relationships/slideLayout" Target="../slideLayouts/slideLayout2.xml"/><Relationship Id="rId6" Type="http://schemas.openxmlformats.org/officeDocument/2006/relationships/hyperlink" Target="&#31185;&#25216;&#32418;&#21253;.ppt" TargetMode="External"/><Relationship Id="rId5" Type="http://schemas.openxmlformats.org/officeDocument/2006/relationships/hyperlink" Target="&#25216;&#33021;.ppt" TargetMode="External"/><Relationship Id="rId4" Type="http://schemas.openxmlformats.org/officeDocument/2006/relationships/hyperlink" Target="&#31185;&#25216;&#22870;&#21169;&#25919;&#31574;&#19982;&#25253;&#22870;&#25216;&#24039;.pp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31185;&#25216;&#20154;&#21592;6&#20010;1.ppt" TargetMode="External"/><Relationship Id="rId2" Type="http://schemas.openxmlformats.org/officeDocument/2006/relationships/hyperlink" Target="&#21333;&#20301;&#31185;&#30740;6&#20010;1.ppt" TargetMode="External"/><Relationship Id="rId1" Type="http://schemas.openxmlformats.org/officeDocument/2006/relationships/slideLayout" Target="../slideLayouts/slideLayout2.xml"/><Relationship Id="rId4" Type="http://schemas.openxmlformats.org/officeDocument/2006/relationships/hyperlink" Target="&#20010;&#20154;&#29702;&#24819;.pp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30007;&#20154;&#22899;&#20154;&#22235;&#22823;&#22235;&#23567;.pp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31185;&#25216;&#25104;&#26524;&#36716;&#21270;&#20302;.pp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20107;&#19994;&#21333;&#20301;&#31185;&#25216;&#25104;&#26524;&#20351;&#29992;&#22788;&#32622;&#21644;&#25910;&#30410;&#26242;&#34892;&#35268;&#23450;&#36890;&#30693;.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txBox="1">
            <a:spLocks noChangeArrowheads="1"/>
          </p:cNvSpPr>
          <p:nvPr/>
        </p:nvSpPr>
        <p:spPr>
          <a:xfrm>
            <a:off x="107504" y="1071546"/>
            <a:ext cx="8874200" cy="3929090"/>
          </a:xfrm>
          <a:prstGeom prst="rect">
            <a:avLst/>
          </a:prstGeom>
          <a:ln>
            <a:solidFill>
              <a:schemeClr val="accent2"/>
            </a:solidFill>
          </a:ln>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zh-CN" altLang="en-US" sz="4300" b="1" dirty="0" smtClean="0">
                <a:latin typeface="华文中宋" panose="02010600040101010101" pitchFamily="2" charset="-122"/>
                <a:ea typeface="华文中宋" panose="02010600040101010101" pitchFamily="2" charset="-122"/>
              </a:rPr>
              <a:t>如何加快科技成果转化应用  </a:t>
            </a:r>
            <a:endParaRPr lang="en-US" altLang="zh-CN" sz="4300" b="1" dirty="0" smtClean="0">
              <a:latin typeface="华文中宋" panose="02010600040101010101" pitchFamily="2" charset="-122"/>
              <a:ea typeface="华文中宋" panose="02010600040101010101" pitchFamily="2" charset="-122"/>
            </a:endParaRPr>
          </a:p>
          <a:p>
            <a:pPr>
              <a:defRPr/>
            </a:pPr>
            <a:r>
              <a:rPr lang="zh-CN" altLang="en-US" sz="4300" b="1" dirty="0" smtClean="0">
                <a:latin typeface="华文中宋" panose="02010600040101010101" pitchFamily="2" charset="-122"/>
                <a:ea typeface="华文中宋" panose="02010600040101010101" pitchFamily="2" charset="-122"/>
              </a:rPr>
              <a:t>助力</a:t>
            </a:r>
            <a:r>
              <a:rPr lang="zh-CN" altLang="en-US" sz="4300" b="1" dirty="0">
                <a:latin typeface="华文中宋" panose="02010600040101010101" pitchFamily="2" charset="-122"/>
                <a:ea typeface="华文中宋" panose="02010600040101010101" pitchFamily="2" charset="-122"/>
              </a:rPr>
              <a:t>创新</a:t>
            </a:r>
            <a:r>
              <a:rPr lang="zh-CN" altLang="en-US" sz="4300" b="1" dirty="0" smtClean="0">
                <a:latin typeface="华文中宋" panose="02010600040101010101" pitchFamily="2" charset="-122"/>
                <a:ea typeface="华文中宋" panose="02010600040101010101" pitchFamily="2" charset="-122"/>
              </a:rPr>
              <a:t>驱动发展</a:t>
            </a:r>
            <a:endParaRPr lang="en-US" altLang="zh-CN" sz="4300" b="1" dirty="0" smtClean="0">
              <a:latin typeface="华文中宋" panose="02010600040101010101" pitchFamily="2" charset="-122"/>
              <a:ea typeface="华文中宋" panose="02010600040101010101" pitchFamily="2" charset="-122"/>
            </a:endParaRPr>
          </a:p>
          <a:p>
            <a:pPr>
              <a:defRPr/>
            </a:pPr>
            <a:endParaRPr lang="en-US" altLang="zh-CN" sz="4300" b="1" dirty="0" smtClean="0">
              <a:latin typeface="华文中宋" panose="02010600040101010101" pitchFamily="2" charset="-122"/>
              <a:ea typeface="华文中宋" panose="02010600040101010101" pitchFamily="2" charset="-122"/>
            </a:endParaRPr>
          </a:p>
          <a:p>
            <a:pPr>
              <a:defRPr/>
            </a:pPr>
            <a:r>
              <a:rPr lang="en-US" altLang="zh-CN" sz="4300" b="1" dirty="0" smtClean="0">
                <a:latin typeface="华文中宋" panose="02010600040101010101" pitchFamily="2" charset="-122"/>
                <a:ea typeface="华文中宋" panose="02010600040101010101" pitchFamily="2" charset="-122"/>
              </a:rPr>
              <a:t>(</a:t>
            </a:r>
            <a:r>
              <a:rPr lang="zh-CN" altLang="en-US" sz="4300" b="1" dirty="0" smtClean="0">
                <a:latin typeface="华文中宋" panose="02010600040101010101" pitchFamily="2" charset="-122"/>
                <a:ea typeface="华文中宋" panose="02010600040101010101" pitchFamily="2" charset="-122"/>
              </a:rPr>
              <a:t>提纲</a:t>
            </a:r>
            <a:r>
              <a:rPr lang="en-US" altLang="zh-CN" sz="4300" b="1" dirty="0" smtClean="0">
                <a:latin typeface="华文中宋" panose="02010600040101010101" pitchFamily="2" charset="-122"/>
                <a:ea typeface="华文中宋" panose="02010600040101010101" pitchFamily="2" charset="-122"/>
              </a:rPr>
              <a:t>)</a:t>
            </a:r>
            <a:r>
              <a:rPr lang="zh-CN" altLang="en-US" sz="3600" b="1" dirty="0" smtClean="0">
                <a:latin typeface="华文中宋" panose="02010600040101010101" pitchFamily="2" charset="-122"/>
                <a:ea typeface="华文中宋" panose="02010600040101010101" pitchFamily="2" charset="-122"/>
              </a:rPr>
              <a:t/>
            </a:r>
            <a:br>
              <a:rPr lang="zh-CN" altLang="en-US"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
            </a:r>
            <a:br>
              <a:rPr lang="zh-CN" altLang="en-US"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
            </a:r>
            <a:br>
              <a:rPr lang="zh-CN" altLang="en-US" sz="3600" b="1" dirty="0" smtClean="0">
                <a:latin typeface="华文中宋" panose="02010600040101010101" pitchFamily="2" charset="-122"/>
                <a:ea typeface="华文中宋" panose="02010600040101010101" pitchFamily="2" charset="-122"/>
              </a:rPr>
            </a:br>
            <a:endParaRPr lang="zh-CN" altLang="en-US" sz="3600" b="1" dirty="0">
              <a:solidFill>
                <a:srgbClr val="F1D84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接连接符 4"/>
          <p:cNvCxnSpPr/>
          <p:nvPr/>
        </p:nvCxnSpPr>
        <p:spPr>
          <a:xfrm>
            <a:off x="107504" y="835893"/>
            <a:ext cx="3240088" cy="0"/>
          </a:xfrm>
          <a:prstGeom prst="line">
            <a:avLst/>
          </a:prstGeom>
        </p:spPr>
        <p:style>
          <a:lnRef idx="2">
            <a:schemeClr val="accent1"/>
          </a:lnRef>
          <a:fillRef idx="0">
            <a:schemeClr val="accent1"/>
          </a:fillRef>
          <a:effectRef idx="1">
            <a:schemeClr val="accent1"/>
          </a:effectRef>
          <a:fontRef idx="minor">
            <a:schemeClr val="tx1"/>
          </a:fontRef>
        </p:style>
      </p:cxnSp>
      <p:sp>
        <p:nvSpPr>
          <p:cNvPr id="6" name="TextBox 2"/>
          <p:cNvSpPr txBox="1">
            <a:spLocks noChangeArrowheads="1"/>
          </p:cNvSpPr>
          <p:nvPr/>
        </p:nvSpPr>
        <p:spPr bwMode="auto">
          <a:xfrm>
            <a:off x="252735" y="332656"/>
            <a:ext cx="39592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r>
              <a:rPr lang="zh-CN" altLang="en-US" sz="2400" b="1" dirty="0">
                <a:latin typeface="华文中宋" panose="02010600040101010101" pitchFamily="2" charset="-122"/>
                <a:ea typeface="华文中宋" panose="02010600040101010101" pitchFamily="2" charset="-122"/>
              </a:rPr>
              <a:t>加强创新源头供给</a:t>
            </a:r>
          </a:p>
        </p:txBody>
      </p:sp>
      <p:sp>
        <p:nvSpPr>
          <p:cNvPr id="7" name="TextBox 6"/>
          <p:cNvSpPr txBox="1">
            <a:spLocks noChangeArrowheads="1"/>
          </p:cNvSpPr>
          <p:nvPr/>
        </p:nvSpPr>
        <p:spPr bwMode="auto">
          <a:xfrm>
            <a:off x="611560" y="1484313"/>
            <a:ext cx="8064896"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342900" indent="-342900"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buFontTx/>
              <a:buBlip>
                <a:blip r:embed="rId2"/>
              </a:buBlip>
            </a:pPr>
            <a:r>
              <a:rPr lang="zh-CN" altLang="en-US" sz="2000" b="1" dirty="0">
                <a:latin typeface="华文仿宋" panose="02010600040101010101" pitchFamily="2" charset="-122"/>
                <a:ea typeface="华文仿宋" panose="02010600040101010101" pitchFamily="2" charset="-122"/>
              </a:rPr>
              <a:t>建立健全研究开发机构、高等院校的技术转移工作体系和机制，完善科技成果转移转化的管理制度，明确科技成果转化各项工作的责任主体。</a:t>
            </a: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r>
              <a:rPr lang="zh-CN" altLang="en-US" sz="2000" b="1" dirty="0">
                <a:latin typeface="华文仿宋" panose="02010600040101010101" pitchFamily="2" charset="-122"/>
                <a:ea typeface="华文仿宋" panose="02010600040101010101" pitchFamily="2" charset="-122"/>
              </a:rPr>
              <a:t>鼓励研究开发机构、高等院校通过转让、许可或者作价投资等方式，向企业或者其他组织转移科技成果。</a:t>
            </a: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r>
              <a:rPr lang="zh-CN" altLang="en-US" sz="2000" b="1" dirty="0">
                <a:latin typeface="华文仿宋" panose="02010600040101010101" pitchFamily="2" charset="-122"/>
                <a:ea typeface="华文仿宋" panose="02010600040101010101" pitchFamily="2" charset="-122"/>
              </a:rPr>
              <a:t>研究开发机构、高等院校对其持有的科技成果，可以自主决定转让、许可或者作价投资，除涉及国家秘密、国家安全外，不需审批或者备案。</a:t>
            </a: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r>
              <a:rPr lang="zh-CN" altLang="en-US" sz="2000" b="1" dirty="0">
                <a:latin typeface="华文仿宋" panose="02010600040101010101" pitchFamily="2" charset="-122"/>
                <a:ea typeface="华文仿宋" panose="02010600040101010101" pitchFamily="2" charset="-122"/>
              </a:rPr>
              <a:t>研究开发机构、高等院校转化科技成果所获得的收入全部留归单位，纳入单位预算，不上缴国库。</a:t>
            </a: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endParaRPr lang="en-US" altLang="zh-CN" sz="2000" b="1" dirty="0">
              <a:latin typeface="华文仿宋" panose="02010600040101010101" pitchFamily="2" charset="-122"/>
              <a:ea typeface="华文仿宋" panose="02010600040101010101" pitchFamily="2" charset="-122"/>
            </a:endParaRPr>
          </a:p>
          <a:p>
            <a:pPr eaLnBrk="1" hangingPunct="1">
              <a:buFontTx/>
              <a:buBlip>
                <a:blip r:embed="rId2"/>
              </a:buBlip>
            </a:pPr>
            <a:r>
              <a:rPr lang="zh-CN" altLang="en-US" sz="2000" b="1" dirty="0">
                <a:latin typeface="华文仿宋" panose="02010600040101010101" pitchFamily="2" charset="-122"/>
                <a:ea typeface="华文仿宋" panose="02010600040101010101" pitchFamily="2" charset="-122"/>
              </a:rPr>
              <a:t>国家鼓励科技成果作价入股企业通过资本市场</a:t>
            </a:r>
            <a:r>
              <a:rPr lang="zh-CN" altLang="en-US" sz="2000" b="1" dirty="0">
                <a:solidFill>
                  <a:schemeClr val="bg1"/>
                </a:solidFill>
                <a:latin typeface="华文仿宋" panose="02010600040101010101" pitchFamily="2" charset="-122"/>
                <a:ea typeface="华文仿宋" panose="02010600040101010101" pitchFamily="2" charset="-122"/>
              </a:rPr>
              <a:t>获得发展。</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a:xfrm rot="10800000" flipV="1">
            <a:off x="1214834" y="1296783"/>
            <a:ext cx="6632996" cy="3418101"/>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r>
              <a:rPr lang="zh-CN" altLang="en-US" sz="3200" b="1" dirty="0" smtClean="0">
                <a:solidFill>
                  <a:schemeClr val="bg1"/>
                </a:solidFill>
                <a:latin typeface="华文中宋" panose="02010600040101010101" pitchFamily="2" charset="-122"/>
                <a:ea typeface="华文中宋" panose="02010600040101010101" pitchFamily="2" charset="-122"/>
              </a:rPr>
              <a:t>四、科技成果转化有关政策的</a:t>
            </a:r>
            <a:r>
              <a:rPr lang="zh-CN" altLang="en-US" sz="3200" b="1" dirty="0" smtClean="0">
                <a:solidFill>
                  <a:schemeClr val="bg1"/>
                </a:solidFill>
                <a:latin typeface="华文中宋" panose="02010600040101010101" pitchFamily="2" charset="-122"/>
                <a:ea typeface="华文中宋" panose="02010600040101010101" pitchFamily="2" charset="-122"/>
                <a:hlinkClick r:id="rId2" action="ppaction://hlinkpres?slideindex=1&amp;slidetitle="/>
              </a:rPr>
              <a:t>解读</a:t>
            </a:r>
            <a:endParaRPr lang="en-US" altLang="zh-CN" sz="3200" b="1" dirty="0" smtClean="0">
              <a:solidFill>
                <a:schemeClr val="bg1"/>
              </a:solidFill>
              <a:latin typeface="华文中宋" panose="02010600040101010101" pitchFamily="2" charset="-122"/>
              <a:ea typeface="华文中宋" panose="02010600040101010101" pitchFamily="2" charset="-122"/>
            </a:endParaRPr>
          </a:p>
          <a:p>
            <a:pPr algn="ctr"/>
            <a:endParaRPr lang="en-US" altLang="zh-CN" sz="3200" b="1" dirty="0" smtClean="0">
              <a:solidFill>
                <a:schemeClr val="bg1"/>
              </a:solidFill>
              <a:latin typeface="华文中宋" panose="02010600040101010101" pitchFamily="2" charset="-122"/>
              <a:ea typeface="华文中宋" panose="02010600040101010101" pitchFamily="2" charset="-122"/>
            </a:endParaRPr>
          </a:p>
          <a:p>
            <a:pPr algn="ctr"/>
            <a:r>
              <a:rPr lang="zh-CN" altLang="en-US" sz="3200" b="1" dirty="0" smtClean="0">
                <a:solidFill>
                  <a:schemeClr val="bg1"/>
                </a:solidFill>
                <a:latin typeface="华文中宋" panose="02010600040101010101" pitchFamily="2" charset="-122"/>
                <a:ea typeface="华文中宋" panose="02010600040101010101" pitchFamily="2" charset="-122"/>
              </a:rPr>
              <a:t>和</a:t>
            </a:r>
            <a:r>
              <a:rPr lang="zh-CN" altLang="en-US" sz="3200" b="1" dirty="0" smtClean="0">
                <a:solidFill>
                  <a:schemeClr val="bg1"/>
                </a:solidFill>
                <a:latin typeface="华文中宋" panose="02010600040101010101" pitchFamily="2" charset="-122"/>
                <a:ea typeface="华文中宋" panose="02010600040101010101" pitchFamily="2" charset="-122"/>
              </a:rPr>
              <a:t>一些</a:t>
            </a:r>
            <a:r>
              <a:rPr lang="zh-CN" altLang="en-US" sz="3200" b="1" dirty="0" smtClean="0">
                <a:solidFill>
                  <a:schemeClr val="bg1"/>
                </a:solidFill>
                <a:latin typeface="华文中宋" panose="02010600040101010101" pitchFamily="2" charset="-122"/>
                <a:ea typeface="华文中宋" panose="02010600040101010101" pitchFamily="2" charset="-122"/>
              </a:rPr>
              <a:t>案例</a:t>
            </a:r>
            <a:endParaRPr lang="zh-CN" altLang="en-US"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文本占位符 114689"/>
          <p:cNvSpPr>
            <a:spLocks noGrp="1"/>
          </p:cNvSpPr>
          <p:nvPr>
            <p:ph type="body" idx="1"/>
          </p:nvPr>
        </p:nvSpPr>
        <p:spPr>
          <a:xfrm>
            <a:off x="323850" y="549275"/>
            <a:ext cx="8820150" cy="5546725"/>
          </a:xfrm>
        </p:spPr>
        <p:txBody>
          <a:bodyPr/>
          <a:lstStyle/>
          <a:p>
            <a:pPr algn="ctr"/>
            <a:r>
              <a:rPr lang="en-US" altLang="zh-CN" sz="4300" dirty="0"/>
              <a:t> 1</a:t>
            </a:r>
            <a:r>
              <a:rPr lang="zh-CN" altLang="en-US" sz="4300" dirty="0"/>
              <a:t>、什么是科技成果</a:t>
            </a:r>
            <a:r>
              <a:rPr lang="zh-CN" altLang="en-US"/>
              <a:t> </a:t>
            </a:r>
          </a:p>
          <a:p>
            <a:endParaRPr lang="zh-CN" altLang="en-US"/>
          </a:p>
        </p:txBody>
      </p:sp>
      <p:pic>
        <p:nvPicPr>
          <p:cNvPr id="114691" name="图片 114690" descr="6f668226cffc1e170979eb504b90f603718de9d8"/>
          <p:cNvPicPr>
            <a:picLocks noChangeAspect="1"/>
          </p:cNvPicPr>
          <p:nvPr/>
        </p:nvPicPr>
        <p:blipFill>
          <a:blip r:embed="rId2"/>
          <a:stretch>
            <a:fillRect/>
          </a:stretch>
        </p:blipFill>
        <p:spPr>
          <a:xfrm>
            <a:off x="7434263" y="5084763"/>
            <a:ext cx="1709737" cy="1773237"/>
          </a:xfrm>
          <a:prstGeom prst="rect">
            <a:avLst/>
          </a:prstGeom>
          <a:noFill/>
          <a:ln w="9525">
            <a:noFill/>
          </a:ln>
        </p:spPr>
      </p:pic>
      <p:sp>
        <p:nvSpPr>
          <p:cNvPr id="114692" name="矩形 114691"/>
          <p:cNvSpPr/>
          <p:nvPr/>
        </p:nvSpPr>
        <p:spPr>
          <a:xfrm>
            <a:off x="468313" y="1773238"/>
            <a:ext cx="8351837" cy="3016250"/>
          </a:xfrm>
          <a:prstGeom prst="rect">
            <a:avLst/>
          </a:prstGeom>
          <a:noFill/>
          <a:ln w="9525">
            <a:noFill/>
          </a:ln>
        </p:spPr>
        <p:txBody>
          <a:bodyPr>
            <a:spAutoFit/>
          </a:bodyPr>
          <a:lstStyle/>
          <a:p>
            <a:pPr lvl="0"/>
            <a:r>
              <a:rPr lang="en-US" altLang="zh-CN" sz="3200" b="1" dirty="0">
                <a:latin typeface="Verdana" panose="020B0604030504040204" pitchFamily="34" charset="0"/>
                <a:ea typeface="宋体" panose="02010600030101010101" pitchFamily="2" charset="-122"/>
              </a:rPr>
              <a:t>         </a:t>
            </a:r>
            <a:r>
              <a:rPr lang="zh-CN" altLang="en-US" sz="3200" b="1" dirty="0">
                <a:latin typeface="Verdana" panose="020B0604030504040204" pitchFamily="34" charset="0"/>
                <a:ea typeface="宋体" panose="02010600030101010101" pitchFamily="2" charset="-122"/>
              </a:rPr>
              <a:t>是通过科学研究与技术开发所产生的具有实用价值的成果。</a:t>
            </a:r>
          </a:p>
          <a:p>
            <a:pPr lvl="0"/>
            <a:r>
              <a:rPr lang="en-US" altLang="zh-CN" sz="3200" b="1" dirty="0">
                <a:latin typeface="Verdana" panose="020B0604030504040204" pitchFamily="34" charset="0"/>
                <a:ea typeface="宋体" panose="02010600030101010101" pitchFamily="2" charset="-122"/>
              </a:rPr>
              <a:t>2</a:t>
            </a:r>
            <a:r>
              <a:rPr lang="zh-CN" altLang="en-US" sz="3200" b="1" dirty="0">
                <a:latin typeface="Verdana" panose="020B0604030504040204" pitchFamily="34" charset="0"/>
                <a:ea typeface="宋体" panose="02010600030101010101" pitchFamily="2" charset="-122"/>
              </a:rPr>
              <a:t>、什么是职务科技成果</a:t>
            </a:r>
          </a:p>
          <a:p>
            <a:pPr lvl="0"/>
            <a:r>
              <a:rPr lang="en-US" altLang="zh-CN" sz="3200" b="1" dirty="0">
                <a:latin typeface="Verdana" panose="020B0604030504040204" pitchFamily="34" charset="0"/>
                <a:ea typeface="宋体" panose="02010600030101010101" pitchFamily="2" charset="-122"/>
              </a:rPr>
              <a:t>------</a:t>
            </a:r>
            <a:r>
              <a:rPr lang="zh-CN" altLang="en-US" sz="3200" b="1" dirty="0">
                <a:latin typeface="Verdana" panose="020B0604030504040204" pitchFamily="34" charset="0"/>
                <a:ea typeface="宋体" panose="02010600030101010101" pitchFamily="2" charset="-122"/>
              </a:rPr>
              <a:t>是指执行研究开发机构、高等院校和企业等单位的工作任务，或者主要是利用上述单位的物质技术条件，所完成的科技成果。</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文本占位符 110593"/>
          <p:cNvSpPr>
            <a:spLocks noGrp="1"/>
          </p:cNvSpPr>
          <p:nvPr>
            <p:ph type="body" idx="1"/>
          </p:nvPr>
        </p:nvSpPr>
        <p:spPr>
          <a:xfrm>
            <a:off x="323850" y="549275"/>
            <a:ext cx="8424863" cy="5546725"/>
          </a:xfrm>
        </p:spPr>
        <p:txBody>
          <a:bodyPr/>
          <a:lstStyle/>
          <a:p>
            <a:endParaRPr lang="en-US" altLang="zh-CN" sz="2100" dirty="0"/>
          </a:p>
          <a:p>
            <a:r>
              <a:rPr lang="zh-CN" altLang="en-US" b="1" dirty="0"/>
              <a:t>科技成果转化的概念</a:t>
            </a:r>
          </a:p>
          <a:p>
            <a:endParaRPr lang="zh-CN" altLang="en-US" b="1" dirty="0"/>
          </a:p>
          <a:p>
            <a:r>
              <a:rPr lang="zh-CN" altLang="en-US" b="1" dirty="0"/>
              <a:t>      是指为提高</a:t>
            </a:r>
            <a:r>
              <a:rPr lang="zh-CN" altLang="en-US" b="1" dirty="0">
                <a:hlinkClick r:id="rId2"/>
              </a:rPr>
              <a:t>生产力</a:t>
            </a:r>
            <a:r>
              <a:rPr lang="zh-CN" altLang="en-US" b="1" dirty="0"/>
              <a:t>水平，而对科技成果所进行的后续试验、开发、应用、推广，直至形成新技术、新工艺、新材料、新产品，发展新产业等活动。</a:t>
            </a:r>
            <a:r>
              <a:rPr lang="zh-CN" altLang="en-US" dirty="0"/>
              <a:t> </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284269" y="1844824"/>
            <a:ext cx="8719120" cy="38400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CN"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、把握一个重点</a:t>
            </a:r>
            <a:b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br>
            <a:r>
              <a:rPr lang="en-US" altLang="zh-CN"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、探索一种机制</a:t>
            </a:r>
            <a:b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br>
            <a:r>
              <a:rPr lang="en-US" altLang="zh-CN"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3</a:t>
            </a:r>
            <a: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、搭建一个平台</a:t>
            </a:r>
            <a:b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br>
            <a:r>
              <a:rPr lang="en-US" altLang="zh-CN"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4</a:t>
            </a:r>
            <a: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、营造一个氛围</a:t>
            </a:r>
            <a:b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br>
            <a:r>
              <a:rPr lang="en-US" altLang="zh-CN"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5</a:t>
            </a:r>
            <a:r>
              <a:rPr lang="zh-CN" altLang="en-US"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、落实一项政策</a:t>
            </a:r>
            <a:endParaRPr lang="en-US" altLang="zh-CN"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defRPr/>
            </a:pPr>
            <a:endParaRPr lang="zh-CN" altLang="en-US" sz="3600" b="1" dirty="0">
              <a:solidFill>
                <a:schemeClr val="accent6">
                  <a:lumMod val="60000"/>
                  <a:lumOff val="40000"/>
                </a:schemeClr>
              </a:solidFill>
              <a:latin typeface="华文仿宋" panose="02010600040101010101" pitchFamily="2" charset="-122"/>
              <a:ea typeface="华文仿宋" panose="02010600040101010101" pitchFamily="2" charset="-122"/>
            </a:endParaRPr>
          </a:p>
        </p:txBody>
      </p:sp>
      <p:sp>
        <p:nvSpPr>
          <p:cNvPr id="7" name="圆角矩形 6"/>
          <p:cNvSpPr/>
          <p:nvPr/>
        </p:nvSpPr>
        <p:spPr>
          <a:xfrm>
            <a:off x="827584" y="332656"/>
            <a:ext cx="7632490" cy="792089"/>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r>
              <a:rPr lang="zh-CN" altLang="en-US" sz="3200" b="1" dirty="0" smtClean="0">
                <a:solidFill>
                  <a:schemeClr val="bg1"/>
                </a:solidFill>
                <a:latin typeface="华文中宋" panose="02010600040101010101" pitchFamily="2" charset="-122"/>
                <a:ea typeface="华文中宋" panose="02010600040101010101" pitchFamily="2" charset="-122"/>
              </a:rPr>
              <a:t>五、如何推进科技成果转化及几点建议</a:t>
            </a:r>
            <a:endParaRPr lang="zh-CN" altLang="en-US"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467544" y="553888"/>
            <a:ext cx="8280920" cy="64035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lnSpc>
                <a:spcPct val="135000"/>
              </a:lnSpc>
              <a:buFontTx/>
              <a:buNone/>
              <a:defRPr/>
            </a:pPr>
            <a:r>
              <a:rPr lang="en-US" altLang="zh-CN"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1</a:t>
            </a:r>
            <a:r>
              <a:rPr lang="zh-CN" altLang="en-US"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、把握一个重点</a:t>
            </a:r>
          </a:p>
          <a:p>
            <a:pPr>
              <a:lnSpc>
                <a:spcPct val="135000"/>
              </a:lnSpc>
              <a:buFontTx/>
              <a:buNone/>
              <a:defRPr/>
            </a:pPr>
            <a:r>
              <a:rPr lang="en-US" altLang="zh-CN" sz="2400" b="1" dirty="0" smtClean="0">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2" action="ppaction://hlinkpres?slideindex=1&amp;slidetitle="/>
              </a:rPr>
              <a:t>创新</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，是“创新、协调、绿色、开放、共享”五大发展理念之首，是引领经济发展、产业升级的第一动力。</a:t>
            </a:r>
          </a:p>
          <a:p>
            <a:pPr>
              <a:lnSpc>
                <a:spcPct val="135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2</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．科技创新，是创新驱动发展的核心。</a:t>
            </a:r>
          </a:p>
          <a:p>
            <a:pPr>
              <a:lnSpc>
                <a:spcPct val="135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3</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．总体思路：出成果、促转化、强产业。</a:t>
            </a:r>
          </a:p>
          <a:p>
            <a:pPr>
              <a:lnSpc>
                <a:spcPct val="135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4</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3" action="ppaction://hlinkpres?slideindex=1&amp;slidetitle="/>
              </a:rPr>
              <a:t>产学研</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合作，是加快科技</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4" action="ppaction://hlinkpres?slideindex=1&amp;slidetitle="/>
              </a:rPr>
              <a:t>成果转化</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的抓手。</a:t>
            </a:r>
          </a:p>
          <a:p>
            <a:pPr>
              <a:lnSpc>
                <a:spcPct val="135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5</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．体现“三以”（以项目为载体、以企业为主体、以出产 品强产业为中心）。</a:t>
            </a:r>
          </a:p>
          <a:p>
            <a:pPr>
              <a:lnSpc>
                <a:spcPct val="135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6</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5" action="ppaction://hlinkpres?slideindex=1&amp;slidetitle="/>
              </a:rPr>
              <a:t>领导</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（学科带头人、课题主持人）重视是关键，身体力行。</a:t>
            </a:r>
            <a:endParaRPr lang="en-US" altLang="zh-CN" sz="24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83568" y="428604"/>
            <a:ext cx="7848872" cy="62407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lnSpc>
                <a:spcPct val="120000"/>
              </a:lnSpc>
              <a:buFontTx/>
              <a:buNone/>
              <a:defRPr/>
            </a:pPr>
            <a:r>
              <a:rPr lang="en-US" altLang="zh-CN"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2</a:t>
            </a:r>
            <a:r>
              <a:rPr lang="zh-CN" altLang="en-US"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、探索一个机制</a:t>
            </a:r>
            <a:endParaRPr lang="en-US" altLang="zh-CN"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endParaRPr>
          </a:p>
          <a:p>
            <a:pPr algn="just">
              <a:lnSpc>
                <a:spcPct val="120000"/>
              </a:lnSpc>
              <a:buFontTx/>
              <a:buNone/>
              <a:defRPr/>
            </a:pPr>
            <a:r>
              <a:rPr lang="zh-CN" altLang="en-US" sz="2600" b="1" dirty="0" smtClean="0">
                <a:latin typeface="华文仿宋" panose="02010600040101010101" pitchFamily="2" charset="-122"/>
                <a:ea typeface="华文仿宋" panose="02010600040101010101" pitchFamily="2" charset="-122"/>
              </a:rPr>
              <a:t>　　</a:t>
            </a:r>
            <a:r>
              <a:rPr lang="zh-CN" altLang="en-US" sz="2400" b="1" dirty="0" smtClean="0">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．总体思路：建立以市场为导向，以</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2" action="ppaction://hlinkpres?slideindex=1&amp;slidetitle="/>
              </a:rPr>
              <a:t>企业为</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主体，以出产品推动产业为</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3" action="ppaction://hlinkpres?slideindex=1&amp;slidetitle="/>
              </a:rPr>
              <a:t>中心</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，产学研紧密合作的科技成果转化体系和技术转移长效机制。</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．“两条脚走路”转化</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）自主成果转化。</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）引进成果转化（</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4" action="ppaction://hlinkpres?slideindex=1&amp;slidetitle="/>
              </a:rPr>
              <a:t>拿来主义</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3</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．“两个途径”创新创业</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）自主创业（合作开发）。</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）转让企业（委托、中介）。</a:t>
            </a:r>
          </a:p>
          <a:p>
            <a:pPr>
              <a:lnSpc>
                <a:spcPct val="12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4</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．强化</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5" action="ppaction://hlinkpres?slideindex=1&amp;slidetitle="/>
              </a:rPr>
              <a:t>意识</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，主动转化，是关键。</a:t>
            </a:r>
            <a:endPar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nSpc>
                <a:spcPct val="120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6" action="ppaction://hlinkpres?slideindex=1&amp;slidetitle="/>
              </a:rPr>
              <a:t>专家</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）科学家、</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7" action="ppaction://hlinkpres?slideindex=1&amp;slidetitle="/>
              </a:rPr>
              <a:t>企业家</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endParaRPr lang="en-US" altLang="zh-CN" sz="24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95536" y="586308"/>
            <a:ext cx="8388350" cy="65151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lnSpc>
                <a:spcPct val="120000"/>
              </a:lnSpc>
              <a:buFontTx/>
              <a:buNone/>
              <a:defRPr/>
            </a:pPr>
            <a:r>
              <a:rPr lang="en-US" altLang="zh-CN"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3</a:t>
            </a:r>
            <a:r>
              <a:rPr lang="zh-CN" altLang="en-US"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、搭建一个平台</a:t>
            </a:r>
          </a:p>
          <a:p>
            <a:pPr>
              <a:lnSpc>
                <a:spcPct val="12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zh-CN" altLang="en-US" sz="2200" b="1" dirty="0" smtClean="0">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．搭建交易</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2" action="ppaction://hlinkpres?slideindex=1&amp;slidetitle="/>
              </a:rPr>
              <a:t>平台</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（线上、线下）。</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．建立数据库（共建、共享）。</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3</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．编好两个目录：</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）技术需求目录（企业、单位）。</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）科技成果目录（科研、高新、中介）。</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4</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．成立</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3" action="ppaction://hlinkpres?slideindex=1&amp;slidetitle="/>
              </a:rPr>
              <a:t>中介</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机构（转移中心、技术市场）。</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5</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．培养</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4" action="ppaction://hlinkpres?slideindex=1&amp;slidetitle="/>
              </a:rPr>
              <a:t>人才</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团队（经纪人、媒介）。</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6</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．突出载体（园区、基地、众创空间、企业）。</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7</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．做好“</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个登记”：</a:t>
            </a:r>
          </a:p>
          <a:p>
            <a:pPr>
              <a:lnSpc>
                <a:spcPct val="120000"/>
              </a:lnSpc>
              <a:buFontTx/>
              <a:buNone/>
              <a:defRPr/>
            </a:pP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5" action="ppaction://hlinkpres?slideindex=1&amp;slidetitle="/>
              </a:rPr>
              <a:t>科技成果登记</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6" action="ppaction://hlinkpres?slideindex=1&amp;slidetitle="/>
              </a:rPr>
              <a:t>技术合同登记。</a:t>
            </a:r>
            <a:endPar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nSpc>
                <a:spcPct val="120000"/>
              </a:lnSpc>
              <a:buFontTx/>
              <a:buNone/>
              <a:defRPr/>
            </a:pPr>
            <a:r>
              <a:rPr lang="en-US" altLang="zh-CN"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8</a:t>
            </a:r>
            <a:r>
              <a:rPr lang="zh-CN" altLang="en-US" sz="22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．单位要建有平台“机构、人才、经费、规划”。</a:t>
            </a:r>
            <a:endParaRPr lang="en-US" altLang="zh-CN" sz="22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611560" y="404664"/>
            <a:ext cx="7920880" cy="5105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lnSpc>
                <a:spcPct val="160000"/>
              </a:lnSpc>
              <a:buFontTx/>
              <a:buNone/>
              <a:defRPr/>
            </a:pPr>
            <a:r>
              <a:rPr lang="en-US" altLang="zh-CN" sz="3500"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4</a:t>
            </a:r>
            <a:r>
              <a:rPr lang="zh-CN" altLang="en-US" sz="3500"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、营造一个氛围</a:t>
            </a:r>
          </a:p>
          <a:p>
            <a:pPr>
              <a:lnSpc>
                <a:spcPct val="160000"/>
              </a:lnSpc>
              <a:buFontTx/>
              <a:buNone/>
              <a:defRPr/>
            </a:pPr>
            <a:r>
              <a:rPr lang="zh-CN" altLang="en-US" sz="28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．对接交流（推介、系列）。</a:t>
            </a:r>
          </a:p>
          <a:p>
            <a:pPr>
              <a:lnSpc>
                <a:spcPct val="16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．培训（讲座、报告会）。</a:t>
            </a:r>
          </a:p>
          <a:p>
            <a:pPr>
              <a:lnSpc>
                <a:spcPct val="16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3</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．展览展示（活动周、交易会）。</a:t>
            </a:r>
          </a:p>
          <a:p>
            <a:pPr>
              <a:lnSpc>
                <a:spcPct val="16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4</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2" action="ppaction://hlinkpres?slideindex=1&amp;slidetitle="/>
              </a:rPr>
              <a:t>宣传</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（网络、多媒体、纸媒）。</a:t>
            </a:r>
          </a:p>
          <a:p>
            <a:pPr>
              <a:lnSpc>
                <a:spcPct val="160000"/>
              </a:lnSpc>
              <a:buFontTx/>
              <a:buNone/>
              <a:defRPr/>
            </a:pP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5</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．科普（科普周、科技日、科技节）。</a:t>
            </a:r>
          </a:p>
          <a:p>
            <a:pPr>
              <a:lnSpc>
                <a:spcPct val="160000"/>
              </a:lnSpc>
              <a:buFontTx/>
              <a:buNone/>
              <a:defRPr/>
            </a:pPr>
            <a:r>
              <a:rPr lang="en-US" altLang="zh-CN"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6 </a:t>
            </a:r>
            <a:r>
              <a:rPr lang="zh-CN" altLang="en-US" sz="24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．自治区主席院士顾问作用（引进、带动）</a:t>
            </a:r>
            <a:endParaRPr lang="en-US" altLang="zh-CN" sz="24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116904" y="548680"/>
            <a:ext cx="8991600" cy="5715248"/>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lnSpc>
                <a:spcPct val="150000"/>
              </a:lnSpc>
              <a:buFontTx/>
              <a:buNone/>
              <a:defRPr/>
            </a:pPr>
            <a:r>
              <a:rPr lang="en-US" altLang="zh-CN" sz="3500"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5</a:t>
            </a:r>
            <a:r>
              <a:rPr lang="zh-CN" altLang="en-US" sz="3500"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、共推并用好各项</a:t>
            </a:r>
            <a:r>
              <a:rPr lang="zh-CN" altLang="en-US" sz="3500"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hlinkClick r:id="rId2" action="ppaction://hlinkpres?slideindex=1&amp;slidetitle="/>
              </a:rPr>
              <a:t>政策</a:t>
            </a:r>
            <a:r>
              <a:rPr lang="zh-CN" altLang="en-US" sz="3500" b="1" dirty="0" smtClean="0">
                <a:effectLst>
                  <a:outerShdw blurRad="38100" dist="38100" dir="2700000" algn="tl">
                    <a:srgbClr val="000000"/>
                  </a:outerShdw>
                </a:effectLst>
                <a:latin typeface="华文中宋" panose="02010600040101010101" pitchFamily="2" charset="-122"/>
                <a:ea typeface="华文中宋" panose="02010600040101010101" pitchFamily="2" charset="-122"/>
              </a:rPr>
              <a:t>措施</a:t>
            </a:r>
          </a:p>
          <a:p>
            <a:pPr>
              <a:lnSpc>
                <a:spcPct val="15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1</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．国家科技成果转化法（</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50%</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p>
          <a:p>
            <a:pPr>
              <a:lnSpc>
                <a:spcPct val="15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2</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．广西深化事业单位科技成果使用处置、收益改革暂行</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hlinkClick r:id="rId3" action="ppaction://hlinkfile"/>
              </a:rPr>
              <a:t>规定</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70</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99%</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p>
          <a:p>
            <a:pPr>
              <a:lnSpc>
                <a:spcPct val="15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3</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．科技</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hlinkClick r:id="rId4" action="ppaction://hlinkpres?slideindex=1&amp;slidetitle="/>
              </a:rPr>
              <a:t>成果奖励</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（制度、导向、激励）。</a:t>
            </a:r>
          </a:p>
          <a:p>
            <a:pPr>
              <a:lnSpc>
                <a:spcPct val="15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4</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．全区技术市场发展实施方案（</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1%</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1‰</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补助）。</a:t>
            </a:r>
          </a:p>
          <a:p>
            <a:pPr>
              <a:lnSpc>
                <a:spcPct val="15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5</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．广西科技成果转化大行动实施方案（</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211</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p>
          <a:p>
            <a:pPr>
              <a:lnSpc>
                <a:spcPct val="150000"/>
              </a:lnSpc>
              <a:buFontTx/>
              <a:buNone/>
              <a:defRPr/>
            </a:pP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6</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．广西大力推进大众创业万众创新实施方案（</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hlinkClick r:id="rId5" action="ppaction://hlinkpres?slideindex=1&amp;slidetitle="/>
              </a:rPr>
              <a:t>技能</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p>
          <a:p>
            <a:pPr>
              <a:lnSpc>
                <a:spcPct val="150000"/>
              </a:lnSpc>
              <a:buFontTx/>
              <a:buNone/>
              <a:defRPr/>
            </a:pP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7 </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r>
              <a:rPr lang="en-US" altLang="zh-CN"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2016</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年科技政策“</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hlinkClick r:id="rId6" action="ppaction://hlinkpres?slideindex=1&amp;slidetitle="/>
              </a:rPr>
              <a:t>红包</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hlinkClick r:id="rId7" action="ppaction://hlinkpres?slideindex=1&amp;slidetitle="/>
              </a:rPr>
              <a:t>其他</a:t>
            </a:r>
            <a:r>
              <a:rPr lang="zh-CN" altLang="en-US" sz="2600" b="1" dirty="0" smtClean="0">
                <a:effectLst>
                  <a:outerShdw blurRad="38100" dist="38100" dir="2700000" algn="tl">
                    <a:srgbClr val="000000"/>
                  </a:outerShdw>
                </a:effectLst>
                <a:latin typeface="华文仿宋" panose="02010600040101010101" pitchFamily="2" charset="-122"/>
                <a:ea typeface="华文仿宋" panose="02010600040101010101" pitchFamily="2" charset="-122"/>
              </a:rPr>
              <a:t>。　</a:t>
            </a:r>
            <a:r>
              <a:rPr lang="zh-CN" altLang="en-US" sz="2200" b="1" dirty="0" smtClean="0">
                <a:effectLst>
                  <a:outerShdw blurRad="38100" dist="38100" dir="2700000" algn="tl">
                    <a:srgbClr val="000000"/>
                  </a:outerShdw>
                </a:effectLst>
              </a:rPr>
              <a:t>　　</a:t>
            </a:r>
            <a:r>
              <a:rPr lang="zh-CN" altLang="en-US" sz="2200" b="1" dirty="0" smtClean="0">
                <a:solidFill>
                  <a:schemeClr val="bg1"/>
                </a:solidFill>
                <a:effectLst>
                  <a:outerShdw blurRad="38100" dist="38100" dir="2700000" algn="tl">
                    <a:srgbClr val="000000"/>
                  </a:outerShdw>
                </a:effectLst>
              </a:rPr>
              <a:t>　</a:t>
            </a:r>
            <a:r>
              <a:rPr lang="zh-CN" altLang="en-US" sz="2200" b="1" dirty="0" smtClean="0">
                <a:effectLst>
                  <a:outerShdw blurRad="38100" dist="38100" dir="2700000" algn="tl">
                    <a:srgbClr val="000000"/>
                  </a:outerShdw>
                </a:effectLst>
              </a:rPr>
              <a:t>　　　</a:t>
            </a:r>
            <a:endParaRPr lang="en-US" altLang="zh-CN" sz="2200" b="1"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95536" y="1258416"/>
            <a:ext cx="8496944" cy="4114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zh-CN" altLang="en-US" sz="3600" b="1" dirty="0" smtClean="0">
                <a:latin typeface="华文中宋" panose="02010600040101010101" pitchFamily="2" charset="-122"/>
                <a:ea typeface="华文中宋" panose="02010600040101010101" pitchFamily="2" charset="-122"/>
              </a:rPr>
              <a:t>一、重要意义和作用</a:t>
            </a:r>
            <a:br>
              <a:rPr lang="zh-CN" altLang="en-US"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二、成果转化低的原因分析</a:t>
            </a:r>
            <a:br>
              <a:rPr lang="zh-CN" altLang="en-US"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三、中央和广西成果转化出台的相关政策</a:t>
            </a:r>
            <a:br>
              <a:rPr lang="zh-CN" altLang="en-US"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四、相关政策解读要点及案例</a:t>
            </a:r>
            <a:br>
              <a:rPr lang="zh-CN" altLang="en-US"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五、如何推进科技成果转化</a:t>
            </a:r>
            <a:r>
              <a:rPr lang="en-US" altLang="zh-CN" sz="3600" b="1" dirty="0" smtClean="0">
                <a:latin typeface="华文中宋" panose="02010600040101010101" pitchFamily="2" charset="-122"/>
                <a:ea typeface="华文中宋" panose="02010600040101010101" pitchFamily="2" charset="-122"/>
              </a:rPr>
              <a:t>…</a:t>
            </a:r>
            <a:br>
              <a:rPr lang="en-US" altLang="zh-CN" sz="3600" b="1" dirty="0" smtClean="0">
                <a:latin typeface="华文中宋" panose="02010600040101010101" pitchFamily="2" charset="-122"/>
                <a:ea typeface="华文中宋" panose="02010600040101010101" pitchFamily="2" charset="-122"/>
              </a:rPr>
            </a:br>
            <a:r>
              <a:rPr lang="zh-CN" altLang="en-US" sz="3600" b="1" dirty="0" smtClean="0">
                <a:latin typeface="华文中宋" panose="02010600040101010101" pitchFamily="2" charset="-122"/>
                <a:ea typeface="华文中宋" panose="02010600040101010101" pitchFamily="2" charset="-122"/>
              </a:rPr>
              <a:t>六、几点建议和意见</a:t>
            </a:r>
            <a:endParaRPr lang="zh-CN" altLang="en-US" sz="3600" b="1" dirty="0">
              <a:latin typeface="华文中宋" panose="02010600040101010101" pitchFamily="2" charset="-122"/>
              <a:ea typeface="华文中宋" panose="02010600040101010101" pitchFamily="2" charset="-122"/>
            </a:endParaRPr>
          </a:p>
        </p:txBody>
      </p:sp>
      <p:sp>
        <p:nvSpPr>
          <p:cNvPr id="7" name="圆角矩形 6"/>
          <p:cNvSpPr/>
          <p:nvPr/>
        </p:nvSpPr>
        <p:spPr>
          <a:xfrm>
            <a:off x="2267323" y="404813"/>
            <a:ext cx="4680941" cy="7207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zh-CN" altLang="en-US" sz="3200" b="1" dirty="0">
                <a:solidFill>
                  <a:schemeClr val="bg1"/>
                </a:solidFill>
                <a:latin typeface="华文中宋" panose="02010600040101010101" pitchFamily="2" charset="-122"/>
                <a:ea typeface="华文中宋" panose="02010600040101010101" pitchFamily="2" charset="-122"/>
              </a:rPr>
              <a:t>主要内容</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755576" y="980728"/>
            <a:ext cx="7632848" cy="52297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Tx/>
              <a:buNone/>
            </a:pPr>
            <a:r>
              <a:rPr lang="zh-CN" altLang="en-US" b="1" dirty="0" smtClean="0">
                <a:latin typeface="华文仿宋" panose="02010600040101010101" pitchFamily="2" charset="-122"/>
                <a:ea typeface="华文仿宋" panose="02010600040101010101" pitchFamily="2" charset="-122"/>
              </a:rPr>
              <a:t> </a:t>
            </a:r>
            <a:r>
              <a:rPr lang="zh-CN" altLang="en-US" sz="3600" b="1" dirty="0" smtClean="0">
                <a:latin typeface="华文中宋" panose="02010600040101010101" pitchFamily="2" charset="-122"/>
                <a:ea typeface="华文中宋" panose="02010600040101010101" pitchFamily="2" charset="-122"/>
              </a:rPr>
              <a:t>要做好工作，了解新常态，提升自己。</a:t>
            </a:r>
          </a:p>
          <a:p>
            <a:pPr>
              <a:buFontTx/>
              <a:buNone/>
            </a:pPr>
            <a:endParaRPr lang="en-US" altLang="zh-CN" b="1" dirty="0" smtClean="0">
              <a:latin typeface="华文仿宋" panose="02010600040101010101" pitchFamily="2" charset="-122"/>
              <a:ea typeface="华文仿宋" panose="02010600040101010101" pitchFamily="2" charset="-122"/>
            </a:endParaRPr>
          </a:p>
          <a:p>
            <a:pPr>
              <a:buFontTx/>
              <a:buNone/>
            </a:pPr>
            <a:r>
              <a:rPr lang="zh-CN" altLang="en-US" b="1" dirty="0" smtClean="0">
                <a:latin typeface="华文仿宋" panose="02010600040101010101" pitchFamily="2" charset="-122"/>
                <a:ea typeface="华文仿宋" panose="02010600040101010101" pitchFamily="2" charset="-122"/>
              </a:rPr>
              <a:t>当今，要多看</a:t>
            </a:r>
            <a:r>
              <a:rPr lang="en-US" altLang="zh-CN" b="1" dirty="0" smtClean="0">
                <a:latin typeface="华文仿宋" panose="02010600040101010101" pitchFamily="2" charset="-122"/>
                <a:ea typeface="华文仿宋" panose="02010600040101010101" pitchFamily="2" charset="-122"/>
              </a:rPr>
              <a:t>3</a:t>
            </a:r>
            <a:r>
              <a:rPr lang="zh-CN" altLang="en-US" b="1" dirty="0" smtClean="0">
                <a:latin typeface="华文仿宋" panose="02010600040101010101" pitchFamily="2" charset="-122"/>
                <a:ea typeface="华文仿宋" panose="02010600040101010101" pitchFamily="2" charset="-122"/>
              </a:rPr>
              <a:t>个网</a:t>
            </a:r>
          </a:p>
          <a:p>
            <a:r>
              <a:rPr lang="en-US" altLang="zh-CN" b="1" dirty="0" smtClean="0">
                <a:latin typeface="华文仿宋" panose="02010600040101010101" pitchFamily="2" charset="-122"/>
                <a:ea typeface="华文仿宋" panose="02010600040101010101" pitchFamily="2" charset="-122"/>
              </a:rPr>
              <a:t>1</a:t>
            </a:r>
            <a:r>
              <a:rPr lang="zh-CN" altLang="en-US" b="1" dirty="0" smtClean="0">
                <a:latin typeface="华文仿宋" panose="02010600040101010101" pitchFamily="2" charset="-122"/>
                <a:ea typeface="华文仿宋" panose="02010600040101010101" pitchFamily="2" charset="-122"/>
              </a:rPr>
              <a:t>、科技部网</a:t>
            </a:r>
            <a:endParaRPr lang="en-US" altLang="zh-CN" b="1" dirty="0" smtClean="0">
              <a:latin typeface="华文仿宋" panose="02010600040101010101" pitchFamily="2" charset="-122"/>
              <a:ea typeface="华文仿宋" panose="02010600040101010101" pitchFamily="2" charset="-122"/>
            </a:endParaRPr>
          </a:p>
          <a:p>
            <a:pPr marL="0" indent="0">
              <a:buNone/>
            </a:pPr>
            <a:r>
              <a:rPr lang="zh-CN" altLang="en-US" b="1" dirty="0" smtClean="0">
                <a:latin typeface="华文仿宋" panose="02010600040101010101" pitchFamily="2" charset="-122"/>
                <a:ea typeface="华文仿宋" panose="02010600040101010101" pitchFamily="2" charset="-122"/>
              </a:rPr>
              <a:t>（</a:t>
            </a:r>
            <a:r>
              <a:rPr lang="en-US" altLang="zh-CN" b="1" u="sng" dirty="0" smtClean="0">
                <a:latin typeface="华文仿宋" panose="02010600040101010101" pitchFamily="2" charset="-122"/>
                <a:ea typeface="华文仿宋" panose="02010600040101010101" pitchFamily="2" charset="-122"/>
              </a:rPr>
              <a:t>http://www.most.gov.cn/</a:t>
            </a:r>
            <a:r>
              <a:rPr lang="zh-CN" altLang="en-US" b="1" dirty="0" smtClean="0">
                <a:latin typeface="华文仿宋" panose="02010600040101010101" pitchFamily="2" charset="-122"/>
                <a:ea typeface="华文仿宋" panose="02010600040101010101" pitchFamily="2" charset="-122"/>
              </a:rPr>
              <a:t>）</a:t>
            </a:r>
            <a:r>
              <a:rPr lang="en-US" altLang="zh-CN" b="1" dirty="0" smtClean="0">
                <a:latin typeface="华文仿宋" panose="02010600040101010101" pitchFamily="2" charset="-122"/>
                <a:ea typeface="华文仿宋" panose="02010600040101010101" pitchFamily="2" charset="-122"/>
              </a:rPr>
              <a:t> </a:t>
            </a:r>
            <a:r>
              <a:rPr lang="zh-CN" altLang="en-US" b="1" dirty="0" smtClean="0">
                <a:latin typeface="华文仿宋" panose="02010600040101010101" pitchFamily="2" charset="-122"/>
                <a:ea typeface="华文仿宋" panose="02010600040101010101" pitchFamily="2" charset="-122"/>
              </a:rPr>
              <a:t>；</a:t>
            </a:r>
          </a:p>
          <a:p>
            <a:r>
              <a:rPr lang="en-US" altLang="zh-CN" b="1" dirty="0" smtClean="0">
                <a:latin typeface="华文仿宋" panose="02010600040101010101" pitchFamily="2" charset="-122"/>
                <a:ea typeface="华文仿宋" panose="02010600040101010101" pitchFamily="2" charset="-122"/>
              </a:rPr>
              <a:t>2</a:t>
            </a:r>
            <a:r>
              <a:rPr lang="zh-CN" altLang="en-US" b="1" dirty="0" smtClean="0">
                <a:latin typeface="华文仿宋" panose="02010600040101010101" pitchFamily="2" charset="-122"/>
                <a:ea typeface="华文仿宋" panose="02010600040101010101" pitchFamily="2" charset="-122"/>
              </a:rPr>
              <a:t>、广西科技厅</a:t>
            </a:r>
            <a:endParaRPr lang="en-US" altLang="zh-CN" b="1" dirty="0" smtClean="0">
              <a:latin typeface="华文仿宋" panose="02010600040101010101" pitchFamily="2" charset="-122"/>
              <a:ea typeface="华文仿宋" panose="02010600040101010101" pitchFamily="2" charset="-122"/>
            </a:endParaRPr>
          </a:p>
          <a:p>
            <a:pPr marL="0" indent="0">
              <a:buNone/>
            </a:pPr>
            <a:r>
              <a:rPr lang="zh-CN" altLang="en-US" b="1" dirty="0" smtClean="0">
                <a:latin typeface="华文仿宋" panose="02010600040101010101" pitchFamily="2" charset="-122"/>
                <a:ea typeface="华文仿宋" panose="02010600040101010101" pitchFamily="2" charset="-122"/>
              </a:rPr>
              <a:t>（</a:t>
            </a:r>
            <a:r>
              <a:rPr lang="en-US" altLang="zh-CN" b="1" dirty="0" smtClean="0">
                <a:latin typeface="华文仿宋" panose="02010600040101010101" pitchFamily="2" charset="-122"/>
                <a:ea typeface="华文仿宋" panose="02010600040101010101" pitchFamily="2" charset="-122"/>
              </a:rPr>
              <a:t> </a:t>
            </a:r>
            <a:r>
              <a:rPr lang="en-US" altLang="zh-CN" b="1" u="sng" dirty="0" smtClean="0">
                <a:latin typeface="华文仿宋" panose="02010600040101010101" pitchFamily="2" charset="-122"/>
                <a:ea typeface="华文仿宋" panose="02010600040101010101" pitchFamily="2" charset="-122"/>
              </a:rPr>
              <a:t>http://www.gxsti.net.cn/ </a:t>
            </a:r>
            <a:r>
              <a:rPr lang="zh-CN" altLang="en-US" b="1" dirty="0" smtClean="0">
                <a:latin typeface="华文仿宋" panose="02010600040101010101" pitchFamily="2" charset="-122"/>
                <a:ea typeface="华文仿宋" panose="02010600040101010101" pitchFamily="2" charset="-122"/>
              </a:rPr>
              <a:t>）；</a:t>
            </a:r>
          </a:p>
          <a:p>
            <a:r>
              <a:rPr lang="en-US" altLang="zh-CN" b="1" dirty="0" smtClean="0">
                <a:latin typeface="华文仿宋" panose="02010600040101010101" pitchFamily="2" charset="-122"/>
                <a:ea typeface="华文仿宋" panose="02010600040101010101" pitchFamily="2" charset="-122"/>
              </a:rPr>
              <a:t>3</a:t>
            </a:r>
            <a:r>
              <a:rPr lang="zh-CN" altLang="en-US" b="1" dirty="0" smtClean="0">
                <a:latin typeface="华文仿宋" panose="02010600040101010101" pitchFamily="2" charset="-122"/>
                <a:ea typeface="华文仿宋" panose="02010600040101010101" pitchFamily="2" charset="-122"/>
              </a:rPr>
              <a:t>、本</a:t>
            </a:r>
            <a:r>
              <a:rPr lang="zh-CN" altLang="en-US" b="1" dirty="0" smtClean="0">
                <a:latin typeface="华文仿宋" panose="02010600040101010101" pitchFamily="2" charset="-122"/>
                <a:ea typeface="华文仿宋" panose="02010600040101010101" pitchFamily="2" charset="-122"/>
                <a:hlinkClick r:id="rId2" action="ppaction://hlinkpres?slideindex=1&amp;slidetitle="/>
              </a:rPr>
              <a:t>单位</a:t>
            </a:r>
            <a:r>
              <a:rPr lang="zh-CN" altLang="en-US" b="1" dirty="0" smtClean="0">
                <a:latin typeface="华文仿宋" panose="02010600040101010101" pitchFamily="2" charset="-122"/>
                <a:ea typeface="华文仿宋" panose="02010600040101010101" pitchFamily="2" charset="-122"/>
              </a:rPr>
              <a:t>的网（</a:t>
            </a:r>
            <a:r>
              <a:rPr lang="zh-CN" altLang="en-US" b="1" dirty="0" smtClean="0">
                <a:latin typeface="华文仿宋" panose="02010600040101010101" pitchFamily="2" charset="-122"/>
                <a:ea typeface="华文仿宋" panose="02010600040101010101" pitchFamily="2" charset="-122"/>
                <a:hlinkClick r:id="rId3" action="ppaction://hlinkpres?slideindex=1&amp;slidetitle="/>
              </a:rPr>
              <a:t>个人</a:t>
            </a:r>
            <a:r>
              <a:rPr lang="zh-CN" altLang="en-US" b="1" dirty="0" smtClean="0">
                <a:latin typeface="华文仿宋" panose="02010600040101010101" pitchFamily="2" charset="-122"/>
                <a:ea typeface="华文仿宋" panose="02010600040101010101" pitchFamily="2" charset="-122"/>
              </a:rPr>
              <a:t>发展、</a:t>
            </a:r>
            <a:r>
              <a:rPr lang="zh-CN" altLang="en-US" b="1" dirty="0" smtClean="0">
                <a:latin typeface="华文仿宋" panose="02010600040101010101" pitchFamily="2" charset="-122"/>
                <a:ea typeface="华文仿宋" panose="02010600040101010101" pitchFamily="2" charset="-122"/>
                <a:hlinkClick r:id="rId4" action="ppaction://hlinkpres?slideindex=1&amp;slidetitle="/>
              </a:rPr>
              <a:t>微信</a:t>
            </a:r>
            <a:r>
              <a:rPr lang="zh-CN" altLang="en-US" b="1" dirty="0" smtClean="0">
                <a:latin typeface="华文仿宋" panose="02010600040101010101" pitchFamily="2" charset="-122"/>
                <a:ea typeface="华文仿宋" panose="02010600040101010101" pitchFamily="2" charset="-122"/>
              </a:rPr>
              <a:t>）</a:t>
            </a:r>
            <a:r>
              <a:rPr lang="zh-CN" altLang="en-US" b="1" dirty="0" smtClean="0">
                <a:solidFill>
                  <a:schemeClr val="bg1"/>
                </a:solidFill>
                <a:latin typeface="华文仿宋" panose="02010600040101010101" pitchFamily="2" charset="-122"/>
                <a:ea typeface="华文仿宋" panose="02010600040101010101" pitchFamily="2" charset="-122"/>
              </a:rPr>
              <a:t>。。。</a:t>
            </a:r>
            <a:endParaRPr lang="zh-CN" altLang="en-US" b="1" dirty="0">
              <a:solidFill>
                <a:schemeClr val="bg1"/>
              </a:solidFill>
              <a:latin typeface="华文仿宋" panose="02010600040101010101" pitchFamily="2" charset="-122"/>
              <a:ea typeface="华文仿宋" panose="02010600040101010101" pitchFamily="2"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1"/>
          <p:cNvSpPr>
            <a:spLocks noChangeArrowheads="1"/>
          </p:cNvSpPr>
          <p:nvPr/>
        </p:nvSpPr>
        <p:spPr bwMode="auto">
          <a:xfrm>
            <a:off x="568399" y="1928802"/>
            <a:ext cx="8078787" cy="2462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zh-CN" altLang="en-US" sz="2200" b="1" dirty="0" smtClean="0">
                <a:latin typeface="华文仿宋" panose="02010600040101010101" pitchFamily="2" charset="-122"/>
                <a:ea typeface="华文仿宋" panose="02010600040101010101" pitchFamily="2" charset="-122"/>
              </a:rPr>
              <a:t>    科技</a:t>
            </a:r>
            <a:r>
              <a:rPr lang="zh-CN" altLang="en-US" sz="2200" b="1" dirty="0">
                <a:latin typeface="华文仿宋" panose="02010600040101010101" pitchFamily="2" charset="-122"/>
                <a:ea typeface="华文仿宋" panose="02010600040101010101" pitchFamily="2" charset="-122"/>
              </a:rPr>
              <a:t>成果转化是推动一个国家经济持续快速发展的主要驱动力。</a:t>
            </a:r>
            <a:endParaRPr lang="en-US" altLang="zh-CN" sz="2200" b="1" dirty="0">
              <a:latin typeface="华文仿宋" panose="02010600040101010101" pitchFamily="2" charset="-122"/>
              <a:ea typeface="华文仿宋" panose="02010600040101010101" pitchFamily="2" charset="-122"/>
            </a:endParaRPr>
          </a:p>
          <a:p>
            <a:r>
              <a:rPr lang="zh-CN" altLang="en-US" sz="2200" b="1" dirty="0" smtClean="0">
                <a:latin typeface="华文仿宋" panose="02010600040101010101" pitchFamily="2" charset="-122"/>
                <a:ea typeface="华文仿宋" panose="02010600040101010101" pitchFamily="2" charset="-122"/>
              </a:rPr>
              <a:t>    </a:t>
            </a:r>
            <a:endParaRPr lang="en-US" altLang="zh-CN" sz="2200" b="1" dirty="0" smtClean="0">
              <a:latin typeface="华文仿宋" panose="02010600040101010101" pitchFamily="2" charset="-122"/>
              <a:ea typeface="华文仿宋" panose="02010600040101010101" pitchFamily="2" charset="-122"/>
            </a:endParaRPr>
          </a:p>
          <a:p>
            <a:r>
              <a:rPr lang="zh-CN" altLang="en-US" sz="2200" b="1" dirty="0" smtClean="0">
                <a:latin typeface="华文仿宋" panose="02010600040101010101" pitchFamily="2" charset="-122"/>
                <a:ea typeface="华文仿宋" panose="02010600040101010101" pitchFamily="2" charset="-122"/>
              </a:rPr>
              <a:t>近年来</a:t>
            </a:r>
            <a:r>
              <a:rPr lang="zh-CN" altLang="en-US" sz="2200" b="1" dirty="0">
                <a:latin typeface="华文仿宋" panose="02010600040101010101" pitchFamily="2" charset="-122"/>
                <a:ea typeface="华文仿宋" panose="02010600040101010101" pitchFamily="2" charset="-122"/>
              </a:rPr>
              <a:t>，在党中央、国务院的高度重视下，我国科技成果转化无论是体制机制创新，还是服务体系建设，都取得了显著成效，对加快科技转化为生产力，推动经济社会发展起到了十分重要的作用。</a:t>
            </a:r>
            <a:endParaRPr lang="en-US" altLang="zh-CN" sz="2200" b="1" dirty="0">
              <a:latin typeface="华文仿宋" panose="02010600040101010101" pitchFamily="2" charset="-122"/>
              <a:ea typeface="华文仿宋" panose="02010600040101010101" pitchFamily="2" charset="-122"/>
            </a:endParaRPr>
          </a:p>
          <a:p>
            <a:r>
              <a:rPr lang="zh-CN" altLang="en-US" sz="2200" b="1" dirty="0" smtClean="0">
                <a:latin typeface="华文仿宋" panose="02010600040101010101" pitchFamily="2" charset="-122"/>
                <a:ea typeface="华文仿宋" panose="02010600040101010101" pitchFamily="2" charset="-122"/>
              </a:rPr>
              <a:t>    广西</a:t>
            </a:r>
            <a:r>
              <a:rPr lang="zh-CN" altLang="en-US" sz="2200" b="1" dirty="0">
                <a:latin typeface="华文仿宋" panose="02010600040101010101" pitchFamily="2" charset="-122"/>
                <a:ea typeface="华文仿宋" panose="02010600040101010101" pitchFamily="2" charset="-122"/>
              </a:rPr>
              <a:t>也一样，行动快、成效好。</a:t>
            </a:r>
          </a:p>
        </p:txBody>
      </p:sp>
      <p:sp>
        <p:nvSpPr>
          <p:cNvPr id="12" name="圆角矩形 11"/>
          <p:cNvSpPr/>
          <p:nvPr/>
        </p:nvSpPr>
        <p:spPr>
          <a:xfrm>
            <a:off x="2267323" y="346165"/>
            <a:ext cx="4680941" cy="778579"/>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r>
              <a:rPr lang="zh-CN" altLang="en-US" sz="3200" b="1" dirty="0" smtClean="0">
                <a:solidFill>
                  <a:schemeClr val="bg1"/>
                </a:solidFill>
                <a:latin typeface="华文中宋" panose="02010600040101010101" pitchFamily="2" charset="-122"/>
                <a:ea typeface="华文中宋" panose="02010600040101010101" pitchFamily="2" charset="-122"/>
              </a:rPr>
              <a:t>一、重要意义和作用</a:t>
            </a:r>
            <a:endParaRPr lang="en-US" altLang="zh-CN"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2"/>
          <p:cNvSpPr txBox="1">
            <a:spLocks noChangeArrowheads="1"/>
          </p:cNvSpPr>
          <p:nvPr/>
        </p:nvSpPr>
        <p:spPr bwMode="auto">
          <a:xfrm>
            <a:off x="611188" y="1935163"/>
            <a:ext cx="8208962" cy="3538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buFont typeface="Wingdings" panose="05000000000000000000" pitchFamily="2" charset="2"/>
              <a:buChar char="u"/>
            </a:pPr>
            <a:r>
              <a:rPr lang="zh-CN" altLang="en-US" sz="2800" b="1" dirty="0">
                <a:latin typeface="华文仿宋" panose="02010600040101010101" pitchFamily="2" charset="-122"/>
                <a:ea typeface="华文仿宋" panose="02010600040101010101" pitchFamily="2" charset="-122"/>
              </a:rPr>
              <a:t>适应世界竞争发展的需要</a:t>
            </a: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r>
              <a:rPr lang="zh-CN" altLang="en-US" sz="2800" b="1" dirty="0">
                <a:latin typeface="华文仿宋" panose="02010600040101010101" pitchFamily="2" charset="-122"/>
                <a:ea typeface="华文仿宋" panose="02010600040101010101" pitchFamily="2" charset="-122"/>
              </a:rPr>
              <a:t>落实“科学技术是第一生产力”的必然要求</a:t>
            </a: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r>
              <a:rPr lang="zh-CN" altLang="en-US" sz="2800" b="1" dirty="0">
                <a:latin typeface="华文仿宋" panose="02010600040101010101" pitchFamily="2" charset="-122"/>
                <a:ea typeface="华文仿宋" panose="02010600040101010101" pitchFamily="2" charset="-122"/>
              </a:rPr>
              <a:t>实施创新驱动发展战略的重要任务</a:t>
            </a: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r>
              <a:rPr lang="zh-CN" altLang="en-US" sz="2800" b="1" dirty="0">
                <a:latin typeface="华文仿宋" panose="02010600040101010101" pitchFamily="2" charset="-122"/>
                <a:ea typeface="华文仿宋" panose="02010600040101010101" pitchFamily="2" charset="-122"/>
              </a:rPr>
              <a:t>加强科技与经济紧密结合的关键环节</a:t>
            </a:r>
            <a:endParaRPr lang="en-US" altLang="zh-CN" sz="2800" b="1" dirty="0">
              <a:latin typeface="华文仿宋" panose="02010600040101010101" pitchFamily="2" charset="-122"/>
              <a:ea typeface="华文仿宋" panose="02010600040101010101" pitchFamily="2" charset="-122"/>
            </a:endParaRPr>
          </a:p>
          <a:p>
            <a:pPr eaLnBrk="1" hangingPunct="1">
              <a:buFont typeface="Wingdings" panose="05000000000000000000" pitchFamily="2" charset="2"/>
              <a:buChar char="u"/>
            </a:pPr>
            <a:endParaRPr lang="zh-CN" altLang="en-US" sz="2800" dirty="0">
              <a:latin typeface="仿宋_GB2312" pitchFamily="49" charset="-122"/>
              <a:ea typeface="仿宋_GB2312" pitchFamily="49" charset="-122"/>
            </a:endParaRPr>
          </a:p>
        </p:txBody>
      </p:sp>
      <p:sp>
        <p:nvSpPr>
          <p:cNvPr id="7" name="圆角矩形 6"/>
          <p:cNvSpPr/>
          <p:nvPr/>
        </p:nvSpPr>
        <p:spPr>
          <a:xfrm>
            <a:off x="2267744" y="332656"/>
            <a:ext cx="4680941" cy="7207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zh-CN" altLang="en-US" sz="3200" b="1" dirty="0">
                <a:solidFill>
                  <a:schemeClr val="bg1"/>
                </a:solidFill>
                <a:latin typeface="华文中宋" panose="02010600040101010101" pitchFamily="2" charset="-122"/>
                <a:ea typeface="华文中宋" panose="02010600040101010101" pitchFamily="2" charset="-122"/>
              </a:rPr>
              <a:t>战略意义</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流程图: 文档 5"/>
          <p:cNvSpPr/>
          <p:nvPr/>
        </p:nvSpPr>
        <p:spPr>
          <a:xfrm>
            <a:off x="323280" y="1772816"/>
            <a:ext cx="2089150" cy="3600400"/>
          </a:xfrm>
          <a:prstGeom prst="flowChartDocument">
            <a:avLst/>
          </a:prstGeom>
        </p:spPr>
        <p:style>
          <a:lnRef idx="1">
            <a:schemeClr val="accent2"/>
          </a:lnRef>
          <a:fillRef idx="3">
            <a:schemeClr val="accent2"/>
          </a:fillRef>
          <a:effectRef idx="2">
            <a:schemeClr val="accent2"/>
          </a:effectRef>
          <a:fontRef idx="minor">
            <a:schemeClr val="lt1"/>
          </a:fontRef>
        </p:style>
        <p:txBody>
          <a:bodyPr anchor="ctr"/>
          <a:lstStyle/>
          <a:p>
            <a:pPr>
              <a:defRPr/>
            </a:pPr>
            <a:r>
              <a:rPr lang="zh-CN" altLang="en-US" sz="1600" b="1" dirty="0">
                <a:solidFill>
                  <a:schemeClr val="tx1"/>
                </a:solidFill>
                <a:latin typeface="仿宋_GB2312" pitchFamily="49" charset="-122"/>
                <a:ea typeface="仿宋_GB2312" pitchFamily="49" charset="-122"/>
              </a:rPr>
              <a:t>有利于科研机构破处体制机制障碍</a:t>
            </a:r>
            <a:r>
              <a:rPr lang="zh-CN" altLang="en-US" sz="1600" dirty="0">
                <a:solidFill>
                  <a:schemeClr val="tx1"/>
                </a:solidFill>
                <a:latin typeface="仿宋_GB2312" pitchFamily="49" charset="-122"/>
                <a:ea typeface="仿宋_GB2312" pitchFamily="49" charset="-122"/>
              </a:rPr>
              <a:t>：</a:t>
            </a:r>
            <a:endParaRPr lang="en-US" altLang="zh-CN" sz="1600" dirty="0">
              <a:solidFill>
                <a:schemeClr val="tx1"/>
              </a:solidFill>
              <a:latin typeface="仿宋_GB2312" pitchFamily="49" charset="-122"/>
              <a:ea typeface="仿宋_GB2312" pitchFamily="49" charset="-122"/>
            </a:endParaRPr>
          </a:p>
          <a:p>
            <a:pPr>
              <a:defRPr/>
            </a:pPr>
            <a:r>
              <a:rPr lang="zh-CN" altLang="en-US" sz="1600" dirty="0">
                <a:solidFill>
                  <a:schemeClr val="tx1"/>
                </a:solidFill>
                <a:latin typeface="仿宋_GB2312" pitchFamily="49" charset="-122"/>
                <a:ea typeface="仿宋_GB2312" pitchFamily="49" charset="-122"/>
              </a:rPr>
              <a:t>推动科研机构打破制约产学研用有机结合的障碍，围绕产业链部署创新链，推动人财物各种创新要素向国家科技创新的优先重点领域集聚。</a:t>
            </a:r>
          </a:p>
        </p:txBody>
      </p:sp>
      <p:sp>
        <p:nvSpPr>
          <p:cNvPr id="7" name="流程图: 文档 6"/>
          <p:cNvSpPr/>
          <p:nvPr/>
        </p:nvSpPr>
        <p:spPr>
          <a:xfrm>
            <a:off x="2483520" y="1772592"/>
            <a:ext cx="2089150" cy="3600624"/>
          </a:xfrm>
          <a:prstGeom prst="flowChartDocument">
            <a:avLst/>
          </a:prstGeom>
        </p:spPr>
        <p:style>
          <a:lnRef idx="1">
            <a:schemeClr val="accent2"/>
          </a:lnRef>
          <a:fillRef idx="3">
            <a:schemeClr val="accent2"/>
          </a:fillRef>
          <a:effectRef idx="2">
            <a:schemeClr val="accent2"/>
          </a:effectRef>
          <a:fontRef idx="minor">
            <a:schemeClr val="lt1"/>
          </a:fontRef>
        </p:style>
        <p:txBody>
          <a:bodyPr anchor="ctr"/>
          <a:lstStyle/>
          <a:p>
            <a:pPr>
              <a:defRPr/>
            </a:pPr>
            <a:endParaRPr lang="en-US" altLang="zh-CN" sz="1600" b="1" dirty="0" smtClean="0">
              <a:solidFill>
                <a:schemeClr val="tx1"/>
              </a:solidFill>
              <a:latin typeface="仿宋_GB2312" pitchFamily="49" charset="-122"/>
              <a:ea typeface="仿宋_GB2312" pitchFamily="49" charset="-122"/>
            </a:endParaRPr>
          </a:p>
          <a:p>
            <a:pPr>
              <a:defRPr/>
            </a:pPr>
            <a:r>
              <a:rPr lang="zh-CN" altLang="en-US" sz="1600" b="1" dirty="0" smtClean="0">
                <a:solidFill>
                  <a:schemeClr val="tx1"/>
                </a:solidFill>
                <a:latin typeface="仿宋_GB2312" pitchFamily="49" charset="-122"/>
                <a:ea typeface="仿宋_GB2312" pitchFamily="49" charset="-122"/>
              </a:rPr>
              <a:t>有利于</a:t>
            </a:r>
            <a:r>
              <a:rPr lang="zh-CN" altLang="en-US" sz="1600" b="1" dirty="0">
                <a:solidFill>
                  <a:schemeClr val="tx1"/>
                </a:solidFill>
                <a:latin typeface="仿宋_GB2312" pitchFamily="49" charset="-122"/>
                <a:ea typeface="仿宋_GB2312" pitchFamily="49" charset="-122"/>
              </a:rPr>
              <a:t>高等院校发展转型：</a:t>
            </a:r>
            <a:endParaRPr lang="en-US" altLang="zh-CN" sz="1600" b="1" dirty="0">
              <a:solidFill>
                <a:schemeClr val="tx1"/>
              </a:solidFill>
              <a:latin typeface="仿宋_GB2312" pitchFamily="49" charset="-122"/>
              <a:ea typeface="仿宋_GB2312" pitchFamily="49" charset="-122"/>
            </a:endParaRPr>
          </a:p>
          <a:p>
            <a:pPr>
              <a:defRPr/>
            </a:pPr>
            <a:r>
              <a:rPr lang="zh-CN" altLang="en-US" sz="1600" dirty="0">
                <a:solidFill>
                  <a:schemeClr val="tx1"/>
                </a:solidFill>
                <a:latin typeface="仿宋_GB2312" pitchFamily="49" charset="-122"/>
                <a:ea typeface="仿宋_GB2312" pitchFamily="49" charset="-122"/>
              </a:rPr>
              <a:t>促进高校科研面向经济社会发展主战场，科研目标和人才培养坚持产业化导向，加强行业共性基础技术研究，把科技创新真正落到产业发展上，转化为经济社会发展第一推动力。</a:t>
            </a:r>
            <a:endParaRPr lang="en-US" altLang="zh-CN" sz="1600" dirty="0">
              <a:solidFill>
                <a:schemeClr val="tx1"/>
              </a:solidFill>
              <a:latin typeface="仿宋_GB2312" pitchFamily="49" charset="-122"/>
              <a:ea typeface="仿宋_GB2312" pitchFamily="49" charset="-122"/>
            </a:endParaRPr>
          </a:p>
        </p:txBody>
      </p:sp>
      <p:sp>
        <p:nvSpPr>
          <p:cNvPr id="8" name="流程图: 文档 7"/>
          <p:cNvSpPr/>
          <p:nvPr/>
        </p:nvSpPr>
        <p:spPr>
          <a:xfrm>
            <a:off x="4644678" y="1772816"/>
            <a:ext cx="2087562" cy="3576390"/>
          </a:xfrm>
          <a:prstGeom prst="flowChartDocument">
            <a:avLst/>
          </a:prstGeom>
        </p:spPr>
        <p:style>
          <a:lnRef idx="1">
            <a:schemeClr val="accent2"/>
          </a:lnRef>
          <a:fillRef idx="3">
            <a:schemeClr val="accent2"/>
          </a:fillRef>
          <a:effectRef idx="2">
            <a:schemeClr val="accent2"/>
          </a:effectRef>
          <a:fontRef idx="minor">
            <a:schemeClr val="lt1"/>
          </a:fontRef>
        </p:style>
        <p:txBody>
          <a:bodyPr anchor="ctr"/>
          <a:lstStyle/>
          <a:p>
            <a:pPr>
              <a:defRPr/>
            </a:pPr>
            <a:endParaRPr lang="en-US" altLang="zh-CN" b="1" dirty="0">
              <a:solidFill>
                <a:schemeClr val="tx1"/>
              </a:solidFill>
              <a:latin typeface="仿宋_GB2312" pitchFamily="49" charset="-122"/>
              <a:ea typeface="仿宋_GB2312" pitchFamily="49" charset="-122"/>
            </a:endParaRPr>
          </a:p>
          <a:p>
            <a:pPr>
              <a:defRPr/>
            </a:pPr>
            <a:endParaRPr lang="en-US" altLang="zh-CN" sz="1600" b="1" dirty="0">
              <a:solidFill>
                <a:schemeClr val="tx1"/>
              </a:solidFill>
              <a:latin typeface="仿宋_GB2312" pitchFamily="49" charset="-122"/>
              <a:ea typeface="仿宋_GB2312" pitchFamily="49" charset="-122"/>
            </a:endParaRPr>
          </a:p>
          <a:p>
            <a:pPr>
              <a:defRPr/>
            </a:pPr>
            <a:r>
              <a:rPr lang="zh-CN" altLang="en-US" sz="1600" b="1" dirty="0" smtClean="0">
                <a:solidFill>
                  <a:schemeClr val="tx1"/>
                </a:solidFill>
                <a:latin typeface="仿宋_GB2312" pitchFamily="49" charset="-122"/>
                <a:ea typeface="仿宋_GB2312" pitchFamily="49" charset="-122"/>
              </a:rPr>
              <a:t>有利于</a:t>
            </a:r>
            <a:r>
              <a:rPr lang="zh-CN" altLang="en-US" sz="1600" b="1" dirty="0">
                <a:solidFill>
                  <a:schemeClr val="tx1"/>
                </a:solidFill>
                <a:latin typeface="仿宋_GB2312" pitchFamily="49" charset="-122"/>
                <a:ea typeface="仿宋_GB2312" pitchFamily="49" charset="-122"/>
              </a:rPr>
              <a:t>企业发展主体作用，主动对接科研成果</a:t>
            </a:r>
            <a:r>
              <a:rPr lang="zh-CN" altLang="en-US" sz="1600" dirty="0">
                <a:solidFill>
                  <a:schemeClr val="tx1"/>
                </a:solidFill>
                <a:latin typeface="仿宋_GB2312" pitchFamily="49" charset="-122"/>
                <a:ea typeface="仿宋_GB2312" pitchFamily="49" charset="-122"/>
              </a:rPr>
              <a:t>：</a:t>
            </a:r>
            <a:endParaRPr lang="en-US" altLang="zh-CN" sz="1600" dirty="0">
              <a:solidFill>
                <a:schemeClr val="tx1"/>
              </a:solidFill>
              <a:latin typeface="仿宋_GB2312" pitchFamily="49" charset="-122"/>
              <a:ea typeface="仿宋_GB2312" pitchFamily="49" charset="-122"/>
            </a:endParaRPr>
          </a:p>
          <a:p>
            <a:pPr>
              <a:defRPr/>
            </a:pPr>
            <a:r>
              <a:rPr lang="zh-CN" altLang="en-US" sz="1600" dirty="0">
                <a:solidFill>
                  <a:schemeClr val="tx1"/>
                </a:solidFill>
                <a:latin typeface="仿宋_GB2312" pitchFamily="49" charset="-122"/>
                <a:ea typeface="仿宋_GB2312" pitchFamily="49" charset="-122"/>
              </a:rPr>
              <a:t>加快企业和科研机构一起，明确技术创新和产业化的方向和重点，突破制约产业优化升级的关键核心技术，为转变经济发展方式和企业的可持续发展提供有力科技支撑。</a:t>
            </a:r>
          </a:p>
        </p:txBody>
      </p:sp>
      <p:sp>
        <p:nvSpPr>
          <p:cNvPr id="9" name="流程图: 文档 8"/>
          <p:cNvSpPr/>
          <p:nvPr/>
        </p:nvSpPr>
        <p:spPr>
          <a:xfrm>
            <a:off x="6804918" y="1797050"/>
            <a:ext cx="2087562" cy="3576390"/>
          </a:xfrm>
          <a:prstGeom prst="flowChartDocument">
            <a:avLst/>
          </a:prstGeom>
        </p:spPr>
        <p:style>
          <a:lnRef idx="1">
            <a:schemeClr val="accent2"/>
          </a:lnRef>
          <a:fillRef idx="3">
            <a:schemeClr val="accent2"/>
          </a:fillRef>
          <a:effectRef idx="2">
            <a:schemeClr val="accent2"/>
          </a:effectRef>
          <a:fontRef idx="minor">
            <a:schemeClr val="lt1"/>
          </a:fontRef>
        </p:style>
        <p:txBody>
          <a:bodyPr anchor="ctr"/>
          <a:lstStyle/>
          <a:p>
            <a:pPr>
              <a:defRPr/>
            </a:pPr>
            <a:r>
              <a:rPr lang="zh-CN" altLang="en-US" sz="1600" b="1" dirty="0" smtClean="0">
                <a:solidFill>
                  <a:schemeClr val="tx1"/>
                </a:solidFill>
                <a:latin typeface="仿宋_GB2312" pitchFamily="49" charset="-122"/>
                <a:ea typeface="仿宋_GB2312" pitchFamily="49" charset="-122"/>
              </a:rPr>
              <a:t>有利于</a:t>
            </a:r>
            <a:r>
              <a:rPr lang="zh-CN" altLang="en-US" sz="1600" b="1" dirty="0">
                <a:solidFill>
                  <a:schemeClr val="tx1"/>
                </a:solidFill>
                <a:latin typeface="仿宋_GB2312" pitchFamily="49" charset="-122"/>
                <a:ea typeface="仿宋_GB2312" pitchFamily="49" charset="-122"/>
              </a:rPr>
              <a:t>政府在政产学研合作中发挥“助跑者”作用：</a:t>
            </a:r>
            <a:endParaRPr lang="en-US" altLang="zh-CN" sz="1600" b="1" dirty="0">
              <a:solidFill>
                <a:schemeClr val="tx1"/>
              </a:solidFill>
              <a:latin typeface="仿宋_GB2312" pitchFamily="49" charset="-122"/>
              <a:ea typeface="仿宋_GB2312" pitchFamily="49" charset="-122"/>
            </a:endParaRPr>
          </a:p>
          <a:p>
            <a:pPr>
              <a:defRPr/>
            </a:pPr>
            <a:r>
              <a:rPr lang="zh-CN" altLang="en-US" sz="1600" dirty="0">
                <a:solidFill>
                  <a:schemeClr val="tx1"/>
                </a:solidFill>
                <a:latin typeface="仿宋_GB2312" pitchFamily="49" charset="-122"/>
                <a:ea typeface="仿宋_GB2312" pitchFamily="49" charset="-122"/>
              </a:rPr>
              <a:t>提升政府的专业化服务能力，通过深化改革和制度创新，充分发挥公共财政投资的效力，不断改善和解决科技资源配置分散、封闭、重复建设的问题。</a:t>
            </a:r>
          </a:p>
        </p:txBody>
      </p:sp>
      <p:sp>
        <p:nvSpPr>
          <p:cNvPr id="10" name="圆角矩形 9"/>
          <p:cNvSpPr/>
          <p:nvPr/>
        </p:nvSpPr>
        <p:spPr>
          <a:xfrm>
            <a:off x="2267323" y="404019"/>
            <a:ext cx="4680941" cy="7207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zh-CN" altLang="en-US" sz="3200" b="1" dirty="0">
                <a:solidFill>
                  <a:schemeClr val="bg1"/>
                </a:solidFill>
                <a:latin typeface="华文中宋" panose="02010600040101010101" pitchFamily="2" charset="-122"/>
                <a:ea typeface="华文中宋" panose="02010600040101010101" pitchFamily="2" charset="-122"/>
              </a:rPr>
              <a:t>重要</a:t>
            </a:r>
            <a:r>
              <a:rPr lang="zh-CN" altLang="en-US" sz="3200" b="1" dirty="0">
                <a:solidFill>
                  <a:schemeClr val="bg1"/>
                </a:solidFill>
                <a:latin typeface="华文中宋" panose="02010600040101010101" pitchFamily="2" charset="-122"/>
                <a:ea typeface="华文中宋" panose="02010600040101010101" pitchFamily="2" charset="-122"/>
                <a:hlinkClick r:id="rId2" action="ppaction://hlinkpres?slideindex=1&amp;slidetitle="/>
              </a:rPr>
              <a:t>作用</a:t>
            </a:r>
            <a:endParaRPr lang="zh-CN" altLang="en-US"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043608" y="836712"/>
            <a:ext cx="7128792" cy="2554545"/>
          </a:xfrm>
          <a:prstGeom prst="rect">
            <a:avLst/>
          </a:prstGeom>
        </p:spPr>
        <p:txBody>
          <a:bodyPr wrap="square">
            <a:spAutoFit/>
          </a:bodyPr>
          <a:lstStyle/>
          <a:p>
            <a:pPr algn="ctr"/>
            <a:r>
              <a:rPr lang="zh-CN" altLang="en-US" sz="3200" b="1" dirty="0" smtClean="0">
                <a:solidFill>
                  <a:srgbClr val="FFFF00"/>
                </a:solidFill>
                <a:latin typeface="华文中宋" panose="02010600040101010101" pitchFamily="2" charset="-122"/>
                <a:ea typeface="华文中宋" panose="02010600040101010101" pitchFamily="2" charset="-122"/>
              </a:rPr>
              <a:t/>
            </a:r>
            <a:br>
              <a:rPr lang="zh-CN" altLang="en-US" sz="3200" b="1" dirty="0" smtClean="0">
                <a:solidFill>
                  <a:srgbClr val="FFFF00"/>
                </a:solidFill>
                <a:latin typeface="华文中宋" panose="02010600040101010101" pitchFamily="2" charset="-122"/>
                <a:ea typeface="华文中宋" panose="02010600040101010101" pitchFamily="2" charset="-122"/>
              </a:rPr>
            </a:br>
            <a:r>
              <a:rPr lang="zh-CN" altLang="en-US" sz="3200" b="1" dirty="0" smtClean="0">
                <a:latin typeface="华文中宋" panose="02010600040101010101" pitchFamily="2" charset="-122"/>
                <a:ea typeface="华文中宋" panose="02010600040101010101" pitchFamily="2" charset="-122"/>
              </a:rPr>
              <a:t>（问题导向）</a:t>
            </a:r>
            <a:br>
              <a:rPr lang="zh-CN" altLang="en-US" sz="3200" b="1" dirty="0" smtClean="0">
                <a:latin typeface="华文中宋" panose="02010600040101010101" pitchFamily="2" charset="-122"/>
                <a:ea typeface="华文中宋" panose="02010600040101010101" pitchFamily="2" charset="-122"/>
              </a:rPr>
            </a:br>
            <a:r>
              <a:rPr lang="zh-CN" altLang="en-US" sz="3200" b="1" dirty="0" smtClean="0">
                <a:solidFill>
                  <a:schemeClr val="bg1"/>
                </a:solidFill>
                <a:latin typeface="华文中宋" panose="02010600040101010101" pitchFamily="2" charset="-122"/>
                <a:ea typeface="华文中宋" panose="02010600040101010101" pitchFamily="2" charset="-122"/>
              </a:rPr>
              <a:t/>
            </a:r>
            <a:br>
              <a:rPr lang="zh-CN" altLang="en-US" sz="3200" b="1" dirty="0" smtClean="0">
                <a:solidFill>
                  <a:schemeClr val="bg1"/>
                </a:solidFill>
                <a:latin typeface="华文中宋" panose="02010600040101010101" pitchFamily="2" charset="-122"/>
                <a:ea typeface="华文中宋" panose="02010600040101010101" pitchFamily="2" charset="-122"/>
              </a:rPr>
            </a:br>
            <a:r>
              <a:rPr lang="zh-CN" altLang="en-US" sz="3200" b="1" dirty="0" smtClean="0">
                <a:latin typeface="华文中宋" panose="02010600040101010101" pitchFamily="2" charset="-122"/>
                <a:ea typeface="华文中宋" panose="02010600040101010101" pitchFamily="2" charset="-122"/>
              </a:rPr>
              <a:t>科技成果要走出高墙大院</a:t>
            </a:r>
            <a:r>
              <a:rPr lang="en-US" altLang="zh-CN" sz="3200" b="1" dirty="0" smtClean="0">
                <a:latin typeface="华文中宋" panose="02010600040101010101" pitchFamily="2" charset="-122"/>
                <a:ea typeface="华文中宋" panose="02010600040101010101" pitchFamily="2" charset="-122"/>
              </a:rPr>
              <a:t/>
            </a:r>
            <a:br>
              <a:rPr lang="en-US" altLang="zh-CN" sz="3200" b="1" dirty="0" smtClean="0">
                <a:latin typeface="华文中宋" panose="02010600040101010101" pitchFamily="2" charset="-122"/>
                <a:ea typeface="华文中宋" panose="02010600040101010101" pitchFamily="2" charset="-122"/>
              </a:rPr>
            </a:br>
            <a:r>
              <a:rPr lang="zh-CN" altLang="en-US" sz="3200" b="1" dirty="0" smtClean="0">
                <a:latin typeface="华文中宋" panose="02010600040101010101" pitchFamily="2" charset="-122"/>
                <a:ea typeface="华文中宋" panose="02010600040101010101" pitchFamily="2" charset="-122"/>
              </a:rPr>
              <a:t>转化为现实生产力</a:t>
            </a:r>
            <a:r>
              <a:rPr lang="zh-CN" altLang="en-US" sz="3200" dirty="0" smtClean="0">
                <a:latin typeface="华文中宋" panose="02010600040101010101" pitchFamily="2" charset="-122"/>
                <a:ea typeface="华文中宋" panose="02010600040101010101" pitchFamily="2" charset="-122"/>
              </a:rPr>
              <a:t> </a:t>
            </a:r>
            <a:endParaRPr lang="zh-CN" altLang="en-US" sz="3200" dirty="0">
              <a:latin typeface="华文中宋" panose="02010600040101010101" pitchFamily="2" charset="-122"/>
              <a:ea typeface="华文中宋" panose="02010600040101010101" pitchFamily="2" charset="-122"/>
            </a:endParaRPr>
          </a:p>
        </p:txBody>
      </p:sp>
      <p:sp>
        <p:nvSpPr>
          <p:cNvPr id="7" name="圆角矩形 6"/>
          <p:cNvSpPr/>
          <p:nvPr/>
        </p:nvSpPr>
        <p:spPr>
          <a:xfrm>
            <a:off x="1331219" y="357337"/>
            <a:ext cx="6625157" cy="83941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zh-CN" altLang="en-US" sz="3200" b="1" dirty="0">
                <a:solidFill>
                  <a:schemeClr val="bg1"/>
                </a:solidFill>
                <a:latin typeface="华文中宋" panose="02010600040101010101" pitchFamily="2" charset="-122"/>
                <a:ea typeface="华文中宋" panose="02010600040101010101" pitchFamily="2" charset="-122"/>
              </a:rPr>
              <a:t>二、科技成果</a:t>
            </a:r>
            <a:r>
              <a:rPr lang="zh-CN" altLang="en-US" sz="3200" b="1" dirty="0">
                <a:solidFill>
                  <a:schemeClr val="bg1"/>
                </a:solidFill>
                <a:latin typeface="华文中宋" panose="02010600040101010101" pitchFamily="2" charset="-122"/>
                <a:ea typeface="华文中宋" panose="02010600040101010101" pitchFamily="2" charset="-122"/>
                <a:hlinkClick r:id="rId2" action="ppaction://hlinkpres?slideindex=1&amp;slidetitle="/>
              </a:rPr>
              <a:t>转化低</a:t>
            </a:r>
            <a:r>
              <a:rPr lang="zh-CN" altLang="en-US" sz="3200" b="1" dirty="0">
                <a:solidFill>
                  <a:schemeClr val="bg1"/>
                </a:solidFill>
                <a:latin typeface="华文中宋" panose="02010600040101010101" pitchFamily="2" charset="-122"/>
                <a:ea typeface="华文中宋" panose="02010600040101010101" pitchFamily="2" charset="-122"/>
              </a:rPr>
              <a:t>的原因</a:t>
            </a:r>
            <a:r>
              <a:rPr lang="zh-CN" altLang="en-US" sz="3200" b="1" dirty="0" smtClean="0">
                <a:solidFill>
                  <a:schemeClr val="bg1"/>
                </a:solidFill>
                <a:latin typeface="华文中宋" panose="02010600040101010101" pitchFamily="2" charset="-122"/>
                <a:ea typeface="华文中宋" panose="02010600040101010101" pitchFamily="2" charset="-122"/>
              </a:rPr>
              <a:t>？</a:t>
            </a:r>
            <a:endParaRPr lang="zh-CN" altLang="en-US"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2"/>
          <p:cNvSpPr txBox="1">
            <a:spLocks noChangeArrowheads="1"/>
          </p:cNvSpPr>
          <p:nvPr/>
        </p:nvSpPr>
        <p:spPr bwMode="auto">
          <a:xfrm>
            <a:off x="827584" y="1412776"/>
            <a:ext cx="7632848"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r>
              <a:rPr lang="en-US" altLang="zh-CN" sz="2800" b="1" dirty="0">
                <a:latin typeface="华文仿宋" panose="02010600040101010101" pitchFamily="2" charset="-122"/>
                <a:ea typeface="华文仿宋" panose="02010600040101010101" pitchFamily="2" charset="-122"/>
              </a:rPr>
              <a:t> </a:t>
            </a:r>
            <a:r>
              <a:rPr lang="en-US" altLang="zh-CN" sz="2800" b="1" dirty="0" smtClean="0">
                <a:latin typeface="华文仿宋" panose="02010600040101010101" pitchFamily="2" charset="-122"/>
                <a:ea typeface="华文仿宋" panose="02010600040101010101" pitchFamily="2" charset="-122"/>
              </a:rPr>
              <a:t>       2015-2016</a:t>
            </a:r>
            <a:r>
              <a:rPr lang="zh-CN" altLang="en-US" sz="2800" b="1" dirty="0">
                <a:latin typeface="华文仿宋" panose="02010600040101010101" pitchFamily="2" charset="-122"/>
                <a:ea typeface="华文仿宋" panose="02010600040101010101" pitchFamily="2" charset="-122"/>
              </a:rPr>
              <a:t>年，针对科技成果转化，我国形成了从修订法律条款，制定配套细则到部署具体任务的科技成果转移转化工作“三部曲”。</a:t>
            </a:r>
          </a:p>
        </p:txBody>
      </p:sp>
      <p:sp>
        <p:nvSpPr>
          <p:cNvPr id="10" name="等腰三角形 9"/>
          <p:cNvSpPr/>
          <p:nvPr/>
        </p:nvSpPr>
        <p:spPr>
          <a:xfrm>
            <a:off x="1665908" y="3284984"/>
            <a:ext cx="2592711" cy="1528137"/>
          </a:xfrm>
          <a:prstGeom prst="triangle">
            <a:avLst/>
          </a:prstGeom>
          <a:solidFill>
            <a:srgbClr val="FFC000"/>
          </a:solidFill>
          <a:ln>
            <a:solidFill>
              <a:schemeClr val="accent6">
                <a:lumMod val="75000"/>
              </a:schemeClr>
            </a:solidFill>
            <a:prstDash val="sysDot"/>
          </a:ln>
        </p:spPr>
        <p:style>
          <a:lnRef idx="3">
            <a:schemeClr val="lt1"/>
          </a:lnRef>
          <a:fillRef idx="1">
            <a:schemeClr val="accent6"/>
          </a:fillRef>
          <a:effectRef idx="1">
            <a:schemeClr val="accent6"/>
          </a:effectRef>
          <a:fontRef idx="minor">
            <a:schemeClr val="lt1"/>
          </a:fontRef>
        </p:style>
        <p:txBody>
          <a:bodyPr anchor="ctr"/>
          <a:lstStyle/>
          <a:p>
            <a:pPr>
              <a:defRPr/>
            </a:pPr>
            <a:endParaRPr lang="zh-CN" altLang="en-US" dirty="0">
              <a:latin typeface="仿宋_GB2312" pitchFamily="49" charset="-122"/>
              <a:ea typeface="仿宋_GB2312" pitchFamily="49" charset="-122"/>
            </a:endParaRPr>
          </a:p>
        </p:txBody>
      </p:sp>
      <p:sp>
        <p:nvSpPr>
          <p:cNvPr id="11" name="梯形 10"/>
          <p:cNvSpPr/>
          <p:nvPr/>
        </p:nvSpPr>
        <p:spPr>
          <a:xfrm>
            <a:off x="1187624" y="5013175"/>
            <a:ext cx="3600400" cy="568622"/>
          </a:xfrm>
          <a:prstGeom prst="trapezoid">
            <a:avLst>
              <a:gd name="adj" fmla="val 67553"/>
            </a:avLst>
          </a:prstGeom>
          <a:solidFill>
            <a:srgbClr val="FFC000"/>
          </a:solidFill>
          <a:ln>
            <a:solidFill>
              <a:schemeClr val="accent6">
                <a:lumMod val="75000"/>
              </a:schemeClr>
            </a:solidFill>
            <a:prstDash val="sysDot"/>
          </a:ln>
        </p:spPr>
        <p:style>
          <a:lnRef idx="3">
            <a:schemeClr val="lt1"/>
          </a:lnRef>
          <a:fillRef idx="1">
            <a:schemeClr val="accent6"/>
          </a:fillRef>
          <a:effectRef idx="1">
            <a:schemeClr val="accent6"/>
          </a:effectRef>
          <a:fontRef idx="minor">
            <a:schemeClr val="lt1"/>
          </a:fontRef>
        </p:style>
        <p:txBody>
          <a:bodyPr anchor="ctr"/>
          <a:lstStyle/>
          <a:p>
            <a:pPr>
              <a:defRPr/>
            </a:pPr>
            <a:endParaRPr lang="zh-CN" altLang="en-US" b="1">
              <a:solidFill>
                <a:schemeClr val="tx1"/>
              </a:solidFill>
              <a:effectLst>
                <a:outerShdw blurRad="38100" dist="38100" dir="2700000" algn="tl">
                  <a:srgbClr val="000000">
                    <a:alpha val="43137"/>
                  </a:srgbClr>
                </a:outerShdw>
              </a:effectLst>
            </a:endParaRPr>
          </a:p>
        </p:txBody>
      </p:sp>
      <p:sp>
        <p:nvSpPr>
          <p:cNvPr id="12" name="矩形 8"/>
          <p:cNvSpPr>
            <a:spLocks noChangeArrowheads="1"/>
          </p:cNvSpPr>
          <p:nvPr/>
        </p:nvSpPr>
        <p:spPr bwMode="auto">
          <a:xfrm>
            <a:off x="1691680" y="4038163"/>
            <a:ext cx="2497161" cy="8309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altLang="zh-CN" sz="1600" b="1" dirty="0" smtClean="0">
                <a:effectLst>
                  <a:outerShdw blurRad="38100" dist="38100" dir="2700000" algn="tl">
                    <a:srgbClr val="000000">
                      <a:alpha val="43137"/>
                    </a:srgbClr>
                  </a:outerShdw>
                </a:effectLst>
                <a:latin typeface="仿宋_GB2312" pitchFamily="49" charset="-122"/>
                <a:ea typeface="仿宋_GB2312" pitchFamily="49" charset="-122"/>
              </a:rPr>
              <a:t>《</a:t>
            </a:r>
            <a:r>
              <a:rPr lang="zh-CN" altLang="en-US" sz="1600" b="1" dirty="0" smtClean="0">
                <a:effectLst>
                  <a:outerShdw blurRad="38100" dist="38100" dir="2700000" algn="tl">
                    <a:srgbClr val="000000">
                      <a:alpha val="43137"/>
                    </a:srgbClr>
                  </a:outerShdw>
                </a:effectLst>
                <a:latin typeface="仿宋_GB2312" pitchFamily="49" charset="-122"/>
                <a:ea typeface="仿宋_GB2312" pitchFamily="49" charset="-122"/>
              </a:rPr>
              <a:t>中华人民共和国</a:t>
            </a:r>
            <a:endParaRPr lang="en-US" altLang="zh-CN" sz="1600" b="1" dirty="0" smtClean="0">
              <a:effectLst>
                <a:outerShdw blurRad="38100" dist="38100" dir="2700000" algn="tl">
                  <a:srgbClr val="000000">
                    <a:alpha val="43137"/>
                  </a:srgbClr>
                </a:outerShdw>
              </a:effectLst>
              <a:latin typeface="仿宋_GB2312" pitchFamily="49" charset="-122"/>
              <a:ea typeface="仿宋_GB2312" pitchFamily="49" charset="-122"/>
            </a:endParaRPr>
          </a:p>
          <a:p>
            <a:pPr algn="ctr"/>
            <a:r>
              <a:rPr lang="zh-CN" altLang="en-US" sz="1600" b="1" dirty="0" smtClean="0">
                <a:effectLst>
                  <a:outerShdw blurRad="38100" dist="38100" dir="2700000" algn="tl">
                    <a:srgbClr val="000000">
                      <a:alpha val="43137"/>
                    </a:srgbClr>
                  </a:outerShdw>
                </a:effectLst>
                <a:latin typeface="仿宋_GB2312" pitchFamily="49" charset="-122"/>
                <a:ea typeface="仿宋_GB2312" pitchFamily="49" charset="-122"/>
              </a:rPr>
              <a:t>促进科技成果转化法</a:t>
            </a:r>
            <a:r>
              <a:rPr lang="en-US" altLang="zh-CN" sz="1600" b="1" dirty="0" smtClean="0">
                <a:effectLst>
                  <a:outerShdw blurRad="38100" dist="38100" dir="2700000" algn="tl">
                    <a:srgbClr val="000000">
                      <a:alpha val="43137"/>
                    </a:srgbClr>
                  </a:outerShdw>
                </a:effectLst>
                <a:latin typeface="仿宋_GB2312" pitchFamily="49" charset="-122"/>
                <a:ea typeface="仿宋_GB2312" pitchFamily="49" charset="-122"/>
              </a:rPr>
              <a:t>》</a:t>
            </a:r>
            <a:endParaRPr lang="en-US" altLang="zh-CN" sz="1600" b="1" dirty="0">
              <a:effectLst>
                <a:outerShdw blurRad="38100" dist="38100" dir="2700000" algn="tl">
                  <a:srgbClr val="000000">
                    <a:alpha val="43137"/>
                  </a:srgbClr>
                </a:outerShdw>
              </a:effectLst>
              <a:latin typeface="仿宋_GB2312" pitchFamily="49" charset="-122"/>
              <a:ea typeface="仿宋_GB2312" pitchFamily="49" charset="-122"/>
            </a:endParaRPr>
          </a:p>
          <a:p>
            <a:pPr algn="ctr"/>
            <a:r>
              <a:rPr lang="zh-CN" altLang="en-US" sz="1600" b="1" dirty="0">
                <a:effectLst>
                  <a:outerShdw blurRad="38100" dist="38100" dir="2700000" algn="tl">
                    <a:srgbClr val="000000">
                      <a:alpha val="43137"/>
                    </a:srgbClr>
                  </a:outerShdw>
                </a:effectLst>
                <a:latin typeface="仿宋_GB2312" pitchFamily="49" charset="-122"/>
                <a:ea typeface="仿宋_GB2312" pitchFamily="49" charset="-122"/>
              </a:rPr>
              <a:t>（</a:t>
            </a: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2015</a:t>
            </a:r>
            <a:r>
              <a:rPr lang="zh-CN" altLang="en-US" sz="1600" b="1" dirty="0">
                <a:effectLst>
                  <a:outerShdw blurRad="38100" dist="38100" dir="2700000" algn="tl">
                    <a:srgbClr val="000000">
                      <a:alpha val="43137"/>
                    </a:srgbClr>
                  </a:outerShdw>
                </a:effectLst>
                <a:latin typeface="仿宋_GB2312" pitchFamily="49" charset="-122"/>
                <a:ea typeface="仿宋_GB2312" pitchFamily="49" charset="-122"/>
              </a:rPr>
              <a:t>年修订）</a:t>
            </a:r>
          </a:p>
        </p:txBody>
      </p:sp>
      <p:sp>
        <p:nvSpPr>
          <p:cNvPr id="13" name="矩形 9"/>
          <p:cNvSpPr>
            <a:spLocks noChangeArrowheads="1"/>
          </p:cNvSpPr>
          <p:nvPr/>
        </p:nvSpPr>
        <p:spPr bwMode="auto">
          <a:xfrm>
            <a:off x="1043607" y="5004465"/>
            <a:ext cx="3744417"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a:t>
            </a:r>
            <a:r>
              <a:rPr lang="zh-CN" altLang="en-US" sz="1600" b="1" dirty="0">
                <a:effectLst>
                  <a:outerShdw blurRad="38100" dist="38100" dir="2700000" algn="tl">
                    <a:srgbClr val="000000">
                      <a:alpha val="43137"/>
                    </a:srgbClr>
                  </a:outerShdw>
                </a:effectLst>
                <a:latin typeface="仿宋_GB2312" pitchFamily="49" charset="-122"/>
                <a:ea typeface="仿宋_GB2312" pitchFamily="49" charset="-122"/>
              </a:rPr>
              <a:t>实施</a:t>
            </a: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a:t>
            </a:r>
            <a:r>
              <a:rPr lang="zh-CN" altLang="en-US" sz="1600" b="1" dirty="0">
                <a:effectLst>
                  <a:outerShdw blurRad="38100" dist="38100" dir="2700000" algn="tl">
                    <a:srgbClr val="000000">
                      <a:alpha val="43137"/>
                    </a:srgbClr>
                  </a:outerShdw>
                </a:effectLst>
                <a:latin typeface="仿宋_GB2312" pitchFamily="49" charset="-122"/>
                <a:ea typeface="仿宋_GB2312" pitchFamily="49" charset="-122"/>
              </a:rPr>
              <a:t>中华人民共和国促进科技成果转化法</a:t>
            </a: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a:t>
            </a:r>
            <a:r>
              <a:rPr lang="zh-CN" altLang="en-US" sz="1600" b="1" dirty="0">
                <a:effectLst>
                  <a:outerShdw blurRad="38100" dist="38100" dir="2700000" algn="tl">
                    <a:srgbClr val="000000">
                      <a:alpha val="43137"/>
                    </a:srgbClr>
                  </a:outerShdw>
                </a:effectLst>
                <a:latin typeface="仿宋_GB2312" pitchFamily="49" charset="-122"/>
                <a:ea typeface="仿宋_GB2312" pitchFamily="49" charset="-122"/>
              </a:rPr>
              <a:t>若干规定</a:t>
            </a: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a:t>
            </a:r>
          </a:p>
        </p:txBody>
      </p:sp>
      <p:sp>
        <p:nvSpPr>
          <p:cNvPr id="14" name="梯形 13"/>
          <p:cNvSpPr/>
          <p:nvPr/>
        </p:nvSpPr>
        <p:spPr>
          <a:xfrm>
            <a:off x="779512" y="5805263"/>
            <a:ext cx="4512568" cy="499939"/>
          </a:xfrm>
          <a:prstGeom prst="trapezoid">
            <a:avLst>
              <a:gd name="adj" fmla="val 67553"/>
            </a:avLst>
          </a:prstGeom>
          <a:solidFill>
            <a:srgbClr val="FFC000"/>
          </a:solidFill>
          <a:ln>
            <a:solidFill>
              <a:schemeClr val="accent6">
                <a:lumMod val="75000"/>
              </a:schemeClr>
            </a:solidFill>
            <a:prstDash val="sysDot"/>
          </a:ln>
        </p:spPr>
        <p:style>
          <a:lnRef idx="3">
            <a:schemeClr val="lt1"/>
          </a:lnRef>
          <a:fillRef idx="1">
            <a:schemeClr val="accent6"/>
          </a:fillRef>
          <a:effectRef idx="1">
            <a:schemeClr val="accent6"/>
          </a:effectRef>
          <a:fontRef idx="minor">
            <a:schemeClr val="lt1"/>
          </a:fontRef>
        </p:style>
        <p:txBody>
          <a:bodyPr anchor="ctr"/>
          <a:lstStyle/>
          <a:p>
            <a:pPr>
              <a:defRPr/>
            </a:pPr>
            <a:endParaRPr lang="zh-CN" altLang="en-US" b="1">
              <a:solidFill>
                <a:schemeClr val="tx1"/>
              </a:solidFill>
              <a:effectLst>
                <a:outerShdw blurRad="38100" dist="38100" dir="2700000" algn="tl">
                  <a:srgbClr val="000000">
                    <a:alpha val="43137"/>
                  </a:srgbClr>
                </a:outerShdw>
              </a:effectLst>
            </a:endParaRPr>
          </a:p>
        </p:txBody>
      </p:sp>
      <p:sp>
        <p:nvSpPr>
          <p:cNvPr id="15" name="矩形 12"/>
          <p:cNvSpPr>
            <a:spLocks noChangeArrowheads="1"/>
          </p:cNvSpPr>
          <p:nvPr/>
        </p:nvSpPr>
        <p:spPr bwMode="auto">
          <a:xfrm>
            <a:off x="1001316" y="5877271"/>
            <a:ext cx="4002732"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ct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a:t>
            </a:r>
            <a:r>
              <a:rPr lang="zh-CN" altLang="en-US" sz="1600" b="1" dirty="0">
                <a:effectLst>
                  <a:outerShdw blurRad="38100" dist="38100" dir="2700000" algn="tl">
                    <a:srgbClr val="000000">
                      <a:alpha val="43137"/>
                    </a:srgbClr>
                  </a:outerShdw>
                </a:effectLst>
                <a:latin typeface="仿宋_GB2312" pitchFamily="49" charset="-122"/>
                <a:ea typeface="仿宋_GB2312" pitchFamily="49" charset="-122"/>
              </a:rPr>
              <a:t>促进科技成果转移转化行动方案</a:t>
            </a:r>
            <a:r>
              <a:rPr lang="en-US" altLang="zh-CN" sz="1600" b="1" dirty="0">
                <a:effectLst>
                  <a:outerShdw blurRad="38100" dist="38100" dir="2700000" algn="tl">
                    <a:srgbClr val="000000">
                      <a:alpha val="43137"/>
                    </a:srgbClr>
                  </a:outerShdw>
                </a:effectLst>
                <a:latin typeface="仿宋_GB2312" pitchFamily="49" charset="-122"/>
                <a:ea typeface="仿宋_GB2312" pitchFamily="49" charset="-122"/>
              </a:rPr>
              <a:t>》</a:t>
            </a:r>
          </a:p>
        </p:txBody>
      </p:sp>
      <p:cxnSp>
        <p:nvCxnSpPr>
          <p:cNvPr id="16" name="直接连接符 15"/>
          <p:cNvCxnSpPr>
            <a:stCxn id="10" idx="4"/>
          </p:cNvCxnSpPr>
          <p:nvPr/>
        </p:nvCxnSpPr>
        <p:spPr>
          <a:xfrm>
            <a:off x="4258619" y="4813121"/>
            <a:ext cx="3455986" cy="0"/>
          </a:xfrm>
          <a:prstGeom prst="line">
            <a:avLst/>
          </a:prstGeom>
          <a:ln w="34925">
            <a:solidFill>
              <a:schemeClr val="accent6"/>
            </a:solidFill>
          </a:ln>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flipV="1">
            <a:off x="4644008" y="5581302"/>
            <a:ext cx="3384550" cy="7938"/>
          </a:xfrm>
          <a:prstGeom prst="line">
            <a:avLst/>
          </a:prstGeom>
          <a:ln w="34925">
            <a:solidFill>
              <a:schemeClr val="accent6"/>
            </a:solidFill>
          </a:ln>
        </p:spPr>
        <p:style>
          <a:lnRef idx="1">
            <a:schemeClr val="dk1"/>
          </a:lnRef>
          <a:fillRef idx="0">
            <a:schemeClr val="dk1"/>
          </a:fillRef>
          <a:effectRef idx="0">
            <a:schemeClr val="dk1"/>
          </a:effectRef>
          <a:fontRef idx="minor">
            <a:schemeClr val="tx1"/>
          </a:fontRef>
        </p:style>
      </p:cxnSp>
      <p:cxnSp>
        <p:nvCxnSpPr>
          <p:cNvPr id="18" name="直接连接符 17"/>
          <p:cNvCxnSpPr/>
          <p:nvPr/>
        </p:nvCxnSpPr>
        <p:spPr>
          <a:xfrm flipV="1">
            <a:off x="5027935" y="6309320"/>
            <a:ext cx="3504505" cy="1"/>
          </a:xfrm>
          <a:prstGeom prst="line">
            <a:avLst/>
          </a:prstGeom>
          <a:ln w="34925">
            <a:solidFill>
              <a:schemeClr val="accent6"/>
            </a:solidFill>
          </a:ln>
        </p:spPr>
        <p:style>
          <a:lnRef idx="1">
            <a:schemeClr val="dk1"/>
          </a:lnRef>
          <a:fillRef idx="0">
            <a:schemeClr val="dk1"/>
          </a:fillRef>
          <a:effectRef idx="0">
            <a:schemeClr val="dk1"/>
          </a:effectRef>
          <a:fontRef idx="minor">
            <a:schemeClr val="tx1"/>
          </a:fontRef>
        </p:style>
      </p:cxnSp>
      <p:sp>
        <p:nvSpPr>
          <p:cNvPr id="19" name="TextBox 21"/>
          <p:cNvSpPr txBox="1">
            <a:spLocks noChangeArrowheads="1"/>
          </p:cNvSpPr>
          <p:nvPr/>
        </p:nvSpPr>
        <p:spPr bwMode="auto">
          <a:xfrm>
            <a:off x="4498925" y="4437112"/>
            <a:ext cx="367347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r>
              <a:rPr lang="en-US" altLang="zh-CN" sz="1800" b="1" dirty="0">
                <a:effectLst>
                  <a:outerShdw blurRad="38100" dist="38100" dir="2700000" algn="tl">
                    <a:srgbClr val="000000">
                      <a:alpha val="43137"/>
                    </a:srgbClr>
                  </a:outerShdw>
                </a:effectLst>
                <a:latin typeface="仿宋_GB2312" pitchFamily="49" charset="-122"/>
                <a:ea typeface="仿宋_GB2312" pitchFamily="49" charset="-122"/>
              </a:rPr>
              <a:t>2015</a:t>
            </a:r>
            <a:r>
              <a:rPr lang="zh-CN" altLang="en-US" sz="1800" b="1" dirty="0">
                <a:effectLst>
                  <a:outerShdw blurRad="38100" dist="38100" dir="2700000" algn="tl">
                    <a:srgbClr val="000000">
                      <a:alpha val="43137"/>
                    </a:srgbClr>
                  </a:outerShdw>
                </a:effectLst>
                <a:latin typeface="仿宋_GB2312" pitchFamily="49" charset="-122"/>
                <a:ea typeface="仿宋_GB2312" pitchFamily="49" charset="-122"/>
              </a:rPr>
              <a:t>年</a:t>
            </a:r>
            <a:r>
              <a:rPr lang="en-US" altLang="zh-CN" sz="1800" b="1" dirty="0">
                <a:effectLst>
                  <a:outerShdw blurRad="38100" dist="38100" dir="2700000" algn="tl">
                    <a:srgbClr val="000000">
                      <a:alpha val="43137"/>
                    </a:srgbClr>
                  </a:outerShdw>
                </a:effectLst>
                <a:latin typeface="仿宋_GB2312" pitchFamily="49" charset="-122"/>
                <a:ea typeface="仿宋_GB2312" pitchFamily="49" charset="-122"/>
              </a:rPr>
              <a:t>10</a:t>
            </a:r>
            <a:r>
              <a:rPr lang="zh-CN" altLang="en-US" sz="1800" b="1" dirty="0">
                <a:effectLst>
                  <a:outerShdw blurRad="38100" dist="38100" dir="2700000" algn="tl">
                    <a:srgbClr val="000000">
                      <a:alpha val="43137"/>
                    </a:srgbClr>
                  </a:outerShdw>
                </a:effectLst>
                <a:latin typeface="仿宋_GB2312" pitchFamily="49" charset="-122"/>
                <a:ea typeface="仿宋_GB2312" pitchFamily="49" charset="-122"/>
              </a:rPr>
              <a:t>月</a:t>
            </a:r>
            <a:r>
              <a:rPr lang="en-US" altLang="zh-CN" sz="1800" b="1" dirty="0">
                <a:effectLst>
                  <a:outerShdw blurRad="38100" dist="38100" dir="2700000" algn="tl">
                    <a:srgbClr val="000000">
                      <a:alpha val="43137"/>
                    </a:srgbClr>
                  </a:outerShdw>
                </a:effectLst>
                <a:latin typeface="仿宋_GB2312" pitchFamily="49" charset="-122"/>
                <a:ea typeface="仿宋_GB2312" pitchFamily="49" charset="-122"/>
              </a:rPr>
              <a:t>1</a:t>
            </a:r>
            <a:r>
              <a:rPr lang="zh-CN" altLang="en-US" sz="1800" b="1" dirty="0">
                <a:effectLst>
                  <a:outerShdw blurRad="38100" dist="38100" dir="2700000" algn="tl">
                    <a:srgbClr val="000000">
                      <a:alpha val="43137"/>
                    </a:srgbClr>
                  </a:outerShdw>
                </a:effectLst>
                <a:latin typeface="仿宋_GB2312" pitchFamily="49" charset="-122"/>
                <a:ea typeface="仿宋_GB2312" pitchFamily="49" charset="-122"/>
              </a:rPr>
              <a:t>日起施行</a:t>
            </a:r>
          </a:p>
        </p:txBody>
      </p:sp>
      <p:sp>
        <p:nvSpPr>
          <p:cNvPr id="20" name="TextBox 23"/>
          <p:cNvSpPr txBox="1">
            <a:spLocks noChangeArrowheads="1"/>
          </p:cNvSpPr>
          <p:nvPr/>
        </p:nvSpPr>
        <p:spPr bwMode="auto">
          <a:xfrm>
            <a:off x="4860552" y="5157191"/>
            <a:ext cx="3671888"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r>
              <a:rPr lang="en-US" altLang="zh-CN" b="1" dirty="0">
                <a:effectLst>
                  <a:outerShdw blurRad="38100" dist="38100" dir="2700000" algn="tl">
                    <a:srgbClr val="000000">
                      <a:alpha val="43137"/>
                    </a:srgbClr>
                  </a:outerShdw>
                </a:effectLst>
                <a:latin typeface="仿宋_GB2312" pitchFamily="49" charset="-122"/>
                <a:ea typeface="仿宋_GB2312" pitchFamily="49" charset="-122"/>
              </a:rPr>
              <a:t>2016</a:t>
            </a:r>
            <a:r>
              <a:rPr lang="zh-CN" altLang="en-US" b="1" dirty="0">
                <a:effectLst>
                  <a:outerShdw blurRad="38100" dist="38100" dir="2700000" algn="tl">
                    <a:srgbClr val="000000">
                      <a:alpha val="43137"/>
                    </a:srgbClr>
                  </a:outerShdw>
                </a:effectLst>
                <a:latin typeface="仿宋_GB2312" pitchFamily="49" charset="-122"/>
                <a:ea typeface="仿宋_GB2312" pitchFamily="49" charset="-122"/>
              </a:rPr>
              <a:t>年</a:t>
            </a:r>
            <a:r>
              <a:rPr lang="en-US" altLang="zh-CN" b="1" dirty="0">
                <a:effectLst>
                  <a:outerShdw blurRad="38100" dist="38100" dir="2700000" algn="tl">
                    <a:srgbClr val="000000">
                      <a:alpha val="43137"/>
                    </a:srgbClr>
                  </a:outerShdw>
                </a:effectLst>
                <a:latin typeface="仿宋_GB2312" pitchFamily="49" charset="-122"/>
                <a:ea typeface="仿宋_GB2312" pitchFamily="49" charset="-122"/>
              </a:rPr>
              <a:t>2</a:t>
            </a:r>
            <a:r>
              <a:rPr lang="zh-CN" altLang="en-US" b="1" dirty="0">
                <a:effectLst>
                  <a:outerShdw blurRad="38100" dist="38100" dir="2700000" algn="tl">
                    <a:srgbClr val="000000">
                      <a:alpha val="43137"/>
                    </a:srgbClr>
                  </a:outerShdw>
                </a:effectLst>
                <a:latin typeface="仿宋_GB2312" pitchFamily="49" charset="-122"/>
                <a:ea typeface="仿宋_GB2312" pitchFamily="49" charset="-122"/>
              </a:rPr>
              <a:t>月</a:t>
            </a:r>
            <a:r>
              <a:rPr lang="en-US" altLang="zh-CN" b="1" dirty="0">
                <a:effectLst>
                  <a:outerShdw blurRad="38100" dist="38100" dir="2700000" algn="tl">
                    <a:srgbClr val="000000">
                      <a:alpha val="43137"/>
                    </a:srgbClr>
                  </a:outerShdw>
                </a:effectLst>
                <a:latin typeface="仿宋_GB2312" pitchFamily="49" charset="-122"/>
                <a:ea typeface="仿宋_GB2312" pitchFamily="49" charset="-122"/>
              </a:rPr>
              <a:t>26</a:t>
            </a:r>
            <a:r>
              <a:rPr lang="zh-CN" altLang="en-US" b="1" dirty="0">
                <a:effectLst>
                  <a:outerShdw blurRad="38100" dist="38100" dir="2700000" algn="tl">
                    <a:srgbClr val="000000">
                      <a:alpha val="43137"/>
                    </a:srgbClr>
                  </a:outerShdw>
                </a:effectLst>
                <a:latin typeface="仿宋_GB2312" pitchFamily="49" charset="-122"/>
                <a:ea typeface="仿宋_GB2312" pitchFamily="49" charset="-122"/>
              </a:rPr>
              <a:t>日国务院印发</a:t>
            </a:r>
          </a:p>
        </p:txBody>
      </p:sp>
      <p:sp>
        <p:nvSpPr>
          <p:cNvPr id="21" name="TextBox 25"/>
          <p:cNvSpPr txBox="1">
            <a:spLocks noChangeArrowheads="1"/>
          </p:cNvSpPr>
          <p:nvPr/>
        </p:nvSpPr>
        <p:spPr bwMode="auto">
          <a:xfrm>
            <a:off x="5171182" y="5877271"/>
            <a:ext cx="4153346"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1600">
                <a:solidFill>
                  <a:schemeClr val="tx1"/>
                </a:solidFill>
                <a:latin typeface="黑体" panose="02010609060101010101" pitchFamily="49" charset="-122"/>
                <a:ea typeface="黑体" panose="02010609060101010101" pitchFamily="49" charset="-122"/>
              </a:defRPr>
            </a:lvl1pPr>
            <a:lvl2pPr marL="742950" indent="-285750" eaLnBrk="0" hangingPunct="0">
              <a:defRPr sz="1600">
                <a:solidFill>
                  <a:schemeClr val="tx1"/>
                </a:solidFill>
                <a:latin typeface="黑体" panose="02010609060101010101" pitchFamily="49" charset="-122"/>
                <a:ea typeface="黑体" panose="02010609060101010101" pitchFamily="49" charset="-122"/>
              </a:defRPr>
            </a:lvl2pPr>
            <a:lvl3pPr marL="1143000" indent="-228600" eaLnBrk="0" hangingPunct="0">
              <a:defRPr sz="1600">
                <a:solidFill>
                  <a:schemeClr val="tx1"/>
                </a:solidFill>
                <a:latin typeface="黑体" panose="02010609060101010101" pitchFamily="49" charset="-122"/>
                <a:ea typeface="黑体" panose="02010609060101010101" pitchFamily="49" charset="-122"/>
              </a:defRPr>
            </a:lvl3pPr>
            <a:lvl4pPr marL="1600200" indent="-228600" eaLnBrk="0" hangingPunct="0">
              <a:defRPr sz="1600">
                <a:solidFill>
                  <a:schemeClr val="tx1"/>
                </a:solidFill>
                <a:latin typeface="黑体" panose="02010609060101010101" pitchFamily="49" charset="-122"/>
                <a:ea typeface="黑体" panose="02010609060101010101" pitchFamily="49" charset="-122"/>
              </a:defRPr>
            </a:lvl4pPr>
            <a:lvl5pPr marL="2057400" indent="-228600" eaLnBrk="0" hangingPunct="0">
              <a:defRPr sz="1600">
                <a:solidFill>
                  <a:schemeClr val="tx1"/>
                </a:solidFill>
                <a:latin typeface="黑体" panose="02010609060101010101" pitchFamily="49" charset="-122"/>
                <a:ea typeface="黑体" panose="02010609060101010101" pitchFamily="49" charset="-122"/>
              </a:defRPr>
            </a:lvl5pPr>
            <a:lvl6pPr marL="25146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6pPr>
            <a:lvl7pPr marL="29718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7pPr>
            <a:lvl8pPr marL="34290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8pPr>
            <a:lvl9pPr marL="3886200" indent="-228600" algn="ctr" eaLnBrk="0" fontAlgn="base" hangingPunct="0">
              <a:lnSpc>
                <a:spcPct val="105000"/>
              </a:lnSpc>
              <a:spcBef>
                <a:spcPct val="0"/>
              </a:spcBef>
              <a:spcAft>
                <a:spcPct val="0"/>
              </a:spcAft>
              <a:defRPr sz="1600">
                <a:solidFill>
                  <a:schemeClr val="tx1"/>
                </a:solidFill>
                <a:latin typeface="黑体" panose="02010609060101010101" pitchFamily="49" charset="-122"/>
                <a:ea typeface="黑体" panose="02010609060101010101" pitchFamily="49" charset="-122"/>
              </a:defRPr>
            </a:lvl9pPr>
          </a:lstStyle>
          <a:p>
            <a:pPr eaLnBrk="1" hangingPunct="1"/>
            <a:r>
              <a:rPr lang="en-US" altLang="zh-CN" sz="1800" b="1" dirty="0">
                <a:effectLst>
                  <a:outerShdw blurRad="38100" dist="38100" dir="2700000" algn="tl">
                    <a:srgbClr val="000000">
                      <a:alpha val="43137"/>
                    </a:srgbClr>
                  </a:outerShdw>
                </a:effectLst>
                <a:latin typeface="仿宋_GB2312" pitchFamily="49" charset="-122"/>
                <a:ea typeface="仿宋_GB2312" pitchFamily="49" charset="-122"/>
              </a:rPr>
              <a:t>2016</a:t>
            </a:r>
            <a:r>
              <a:rPr lang="zh-CN" altLang="en-US" sz="1800" b="1" dirty="0">
                <a:effectLst>
                  <a:outerShdw blurRad="38100" dist="38100" dir="2700000" algn="tl">
                    <a:srgbClr val="000000">
                      <a:alpha val="43137"/>
                    </a:srgbClr>
                  </a:outerShdw>
                </a:effectLst>
                <a:latin typeface="仿宋_GB2312" pitchFamily="49" charset="-122"/>
                <a:ea typeface="仿宋_GB2312" pitchFamily="49" charset="-122"/>
              </a:rPr>
              <a:t>年</a:t>
            </a:r>
            <a:r>
              <a:rPr lang="en-US" altLang="zh-CN" sz="1800" b="1" dirty="0">
                <a:effectLst>
                  <a:outerShdw blurRad="38100" dist="38100" dir="2700000" algn="tl">
                    <a:srgbClr val="000000">
                      <a:alpha val="43137"/>
                    </a:srgbClr>
                  </a:outerShdw>
                </a:effectLst>
                <a:latin typeface="仿宋_GB2312" pitchFamily="49" charset="-122"/>
                <a:ea typeface="仿宋_GB2312" pitchFamily="49" charset="-122"/>
              </a:rPr>
              <a:t>4</a:t>
            </a:r>
            <a:r>
              <a:rPr lang="zh-CN" altLang="en-US" sz="1800" b="1" dirty="0">
                <a:effectLst>
                  <a:outerShdw blurRad="38100" dist="38100" dir="2700000" algn="tl">
                    <a:srgbClr val="000000">
                      <a:alpha val="43137"/>
                    </a:srgbClr>
                  </a:outerShdw>
                </a:effectLst>
                <a:latin typeface="仿宋_GB2312" pitchFamily="49" charset="-122"/>
                <a:ea typeface="仿宋_GB2312" pitchFamily="49" charset="-122"/>
              </a:rPr>
              <a:t>月</a:t>
            </a:r>
            <a:r>
              <a:rPr lang="en-US" altLang="zh-CN" sz="1800" b="1" dirty="0">
                <a:effectLst>
                  <a:outerShdw blurRad="38100" dist="38100" dir="2700000" algn="tl">
                    <a:srgbClr val="000000">
                      <a:alpha val="43137"/>
                    </a:srgbClr>
                  </a:outerShdw>
                </a:effectLst>
                <a:latin typeface="仿宋_GB2312" pitchFamily="49" charset="-122"/>
                <a:ea typeface="仿宋_GB2312" pitchFamily="49" charset="-122"/>
              </a:rPr>
              <a:t>21</a:t>
            </a:r>
            <a:r>
              <a:rPr lang="zh-CN" altLang="en-US" sz="1800" b="1" dirty="0" smtClean="0">
                <a:effectLst>
                  <a:outerShdw blurRad="38100" dist="38100" dir="2700000" algn="tl">
                    <a:srgbClr val="000000">
                      <a:alpha val="43137"/>
                    </a:srgbClr>
                  </a:outerShdw>
                </a:effectLst>
                <a:latin typeface="仿宋_GB2312" pitchFamily="49" charset="-122"/>
                <a:ea typeface="仿宋_GB2312" pitchFamily="49" charset="-122"/>
              </a:rPr>
              <a:t>日</a:t>
            </a:r>
            <a:r>
              <a:rPr lang="zh-CN" altLang="en-US" b="1" dirty="0" smtClean="0">
                <a:effectLst>
                  <a:outerShdw blurRad="38100" dist="38100" dir="2700000" algn="tl">
                    <a:srgbClr val="000000">
                      <a:alpha val="43137"/>
                    </a:srgbClr>
                  </a:outerShdw>
                </a:effectLst>
                <a:latin typeface="仿宋_GB2312" pitchFamily="49" charset="-122"/>
                <a:ea typeface="仿宋_GB2312" pitchFamily="49" charset="-122"/>
              </a:rPr>
              <a:t>国务院办公厅</a:t>
            </a:r>
            <a:r>
              <a:rPr lang="zh-CN" altLang="en-US" sz="1800" b="1" dirty="0">
                <a:effectLst>
                  <a:outerShdw blurRad="38100" dist="38100" dir="2700000" algn="tl">
                    <a:srgbClr val="000000">
                      <a:alpha val="43137"/>
                    </a:srgbClr>
                  </a:outerShdw>
                </a:effectLst>
                <a:latin typeface="仿宋_GB2312" pitchFamily="49" charset="-122"/>
                <a:ea typeface="仿宋_GB2312" pitchFamily="49" charset="-122"/>
              </a:rPr>
              <a:t>印发</a:t>
            </a:r>
          </a:p>
        </p:txBody>
      </p:sp>
      <p:sp>
        <p:nvSpPr>
          <p:cNvPr id="22" name="圆角矩形 21"/>
          <p:cNvSpPr/>
          <p:nvPr/>
        </p:nvSpPr>
        <p:spPr>
          <a:xfrm>
            <a:off x="2051720" y="323280"/>
            <a:ext cx="5184576" cy="729456"/>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zh-CN" altLang="en-US" sz="3200" b="1" dirty="0">
                <a:solidFill>
                  <a:schemeClr val="bg1"/>
                </a:solidFill>
                <a:latin typeface="华文中宋" panose="02010600040101010101" pitchFamily="2" charset="-122"/>
                <a:ea typeface="华文中宋" panose="02010600040101010101" pitchFamily="2" charset="-122"/>
              </a:rPr>
              <a:t>三、政策体系和制度建设</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755576" y="1412776"/>
            <a:ext cx="7776865" cy="470898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p>
            <a:pPr algn="ctr"/>
            <a:endParaRPr lang="zh-CN" altLang="en-US" sz="2000" b="1" dirty="0">
              <a:latin typeface="华文仿宋" panose="02010600040101010101" pitchFamily="2" charset="-122"/>
              <a:ea typeface="华文仿宋" panose="02010600040101010101" pitchFamily="2" charset="-122"/>
            </a:endParaRPr>
          </a:p>
          <a:p>
            <a:pPr algn="ctr"/>
            <a:r>
              <a:rPr lang="en-US" altLang="zh-CN" sz="2000" b="1" dirty="0">
                <a:latin typeface="华文仿宋" panose="02010600040101010101" pitchFamily="2" charset="-122"/>
                <a:ea typeface="华文仿宋" panose="02010600040101010101" pitchFamily="2" charset="-122"/>
              </a:rPr>
              <a:t>1</a:t>
            </a:r>
            <a:r>
              <a:rPr lang="zh-CN" altLang="en-US" sz="2000" b="1" dirty="0">
                <a:latin typeface="华文仿宋" panose="02010600040101010101" pitchFamily="2" charset="-122"/>
                <a:ea typeface="华文仿宋" panose="02010600040101010101" pitchFamily="2" charset="-122"/>
              </a:rPr>
              <a:t>、中共中央 国务院关于深化体制机制改革加快实施创新驱动发展战略的若干意见（中发</a:t>
            </a:r>
            <a:r>
              <a:rPr lang="en-US" altLang="zh-CN" sz="2000" b="1" dirty="0">
                <a:latin typeface="华文仿宋" panose="02010600040101010101" pitchFamily="2" charset="-122"/>
                <a:ea typeface="华文仿宋" panose="02010600040101010101" pitchFamily="2" charset="-122"/>
              </a:rPr>
              <a:t>〔2015〕8</a:t>
            </a:r>
            <a:r>
              <a:rPr lang="zh-CN" altLang="en-US" sz="2000" b="1" dirty="0">
                <a:latin typeface="华文仿宋" panose="02010600040101010101" pitchFamily="2" charset="-122"/>
                <a:ea typeface="华文仿宋" panose="02010600040101010101" pitchFamily="2" charset="-122"/>
              </a:rPr>
              <a:t>号）</a:t>
            </a:r>
          </a:p>
          <a:p>
            <a:pPr algn="ctr"/>
            <a:endParaRPr lang="zh-CN" altLang="en-US" sz="2000" b="1" dirty="0" smtClean="0">
              <a:latin typeface="华文仿宋" panose="02010600040101010101" pitchFamily="2" charset="-122"/>
              <a:ea typeface="华文仿宋" panose="02010600040101010101" pitchFamily="2" charset="-122"/>
            </a:endParaRPr>
          </a:p>
          <a:p>
            <a:pPr algn="ctr"/>
            <a:r>
              <a:rPr lang="en-US" altLang="zh-CN" sz="2000" b="1" dirty="0" smtClean="0">
                <a:latin typeface="华文仿宋" panose="02010600040101010101" pitchFamily="2" charset="-122"/>
                <a:ea typeface="华文仿宋" panose="02010600040101010101" pitchFamily="2" charset="-122"/>
              </a:rPr>
              <a:t>2</a:t>
            </a:r>
            <a:r>
              <a:rPr lang="zh-CN" altLang="en-US" sz="2000" b="1" dirty="0">
                <a:latin typeface="华文仿宋" panose="02010600040101010101" pitchFamily="2" charset="-122"/>
                <a:ea typeface="华文仿宋" panose="02010600040101010101" pitchFamily="2" charset="-122"/>
              </a:rPr>
              <a:t>、中华人民共和国促进科技成果转化法（</a:t>
            </a:r>
            <a:r>
              <a:rPr lang="en-US" altLang="zh-CN" sz="2000" b="1" dirty="0">
                <a:latin typeface="华文仿宋" panose="02010600040101010101" pitchFamily="2" charset="-122"/>
                <a:ea typeface="华文仿宋" panose="02010600040101010101" pitchFamily="2" charset="-122"/>
              </a:rPr>
              <a:t>2015</a:t>
            </a:r>
            <a:r>
              <a:rPr lang="zh-CN" altLang="en-US" sz="2000" b="1" dirty="0">
                <a:latin typeface="华文仿宋" panose="02010600040101010101" pitchFamily="2" charset="-122"/>
                <a:ea typeface="华文仿宋" panose="02010600040101010101" pitchFamily="2" charset="-122"/>
              </a:rPr>
              <a:t>年</a:t>
            </a:r>
            <a:r>
              <a:rPr lang="en-US" altLang="zh-CN" sz="2000" b="1" dirty="0">
                <a:latin typeface="华文仿宋" panose="02010600040101010101" pitchFamily="2" charset="-122"/>
                <a:ea typeface="华文仿宋" panose="02010600040101010101" pitchFamily="2" charset="-122"/>
              </a:rPr>
              <a:t>8</a:t>
            </a:r>
            <a:r>
              <a:rPr lang="zh-CN" altLang="en-US" sz="2000" b="1" dirty="0">
                <a:latin typeface="华文仿宋" panose="02010600040101010101" pitchFamily="2" charset="-122"/>
                <a:ea typeface="华文仿宋" panose="02010600040101010101" pitchFamily="2" charset="-122"/>
              </a:rPr>
              <a:t>月</a:t>
            </a:r>
            <a:r>
              <a:rPr lang="en-US" altLang="zh-CN" sz="2000" b="1" dirty="0">
                <a:latin typeface="华文仿宋" panose="02010600040101010101" pitchFamily="2" charset="-122"/>
                <a:ea typeface="华文仿宋" panose="02010600040101010101" pitchFamily="2" charset="-122"/>
              </a:rPr>
              <a:t>29</a:t>
            </a:r>
            <a:r>
              <a:rPr lang="zh-CN" altLang="en-US" sz="2000" b="1" dirty="0">
                <a:latin typeface="华文仿宋" panose="02010600040101010101" pitchFamily="2" charset="-122"/>
                <a:ea typeface="华文仿宋" panose="02010600040101010101" pitchFamily="2" charset="-122"/>
              </a:rPr>
              <a:t>日第十二届全国人大常委会第</a:t>
            </a:r>
            <a:r>
              <a:rPr lang="en-US" altLang="zh-CN" sz="2000" b="1" dirty="0">
                <a:latin typeface="华文仿宋" panose="02010600040101010101" pitchFamily="2" charset="-122"/>
                <a:ea typeface="华文仿宋" panose="02010600040101010101" pitchFamily="2" charset="-122"/>
              </a:rPr>
              <a:t>16</a:t>
            </a:r>
            <a:r>
              <a:rPr lang="zh-CN" altLang="en-US" sz="2000" b="1" dirty="0">
                <a:latin typeface="华文仿宋" panose="02010600040101010101" pitchFamily="2" charset="-122"/>
                <a:ea typeface="华文仿宋" panose="02010600040101010101" pitchFamily="2" charset="-122"/>
              </a:rPr>
              <a:t>次会议审议通过）</a:t>
            </a:r>
          </a:p>
          <a:p>
            <a:pPr algn="ctr"/>
            <a:endParaRPr lang="zh-CN" altLang="en-US" sz="2000" b="1" dirty="0">
              <a:latin typeface="华文仿宋" panose="02010600040101010101" pitchFamily="2" charset="-122"/>
              <a:ea typeface="华文仿宋" panose="02010600040101010101" pitchFamily="2" charset="-122"/>
            </a:endParaRPr>
          </a:p>
          <a:p>
            <a:pPr algn="ctr"/>
            <a:r>
              <a:rPr lang="en-US" altLang="zh-CN" sz="2000" b="1" dirty="0">
                <a:latin typeface="华文仿宋" panose="02010600040101010101" pitchFamily="2" charset="-122"/>
                <a:ea typeface="华文仿宋" panose="02010600040101010101" pitchFamily="2" charset="-122"/>
              </a:rPr>
              <a:t>3</a:t>
            </a:r>
            <a:r>
              <a:rPr lang="zh-CN" altLang="en-US" sz="2000" b="1" dirty="0">
                <a:latin typeface="华文仿宋" panose="02010600040101010101" pitchFamily="2" charset="-122"/>
                <a:ea typeface="华文仿宋" panose="02010600040101010101" pitchFamily="2" charset="-122"/>
              </a:rPr>
              <a:t>、中共中央办公厅、国务院办公厅印发了</a:t>
            </a:r>
            <a:r>
              <a:rPr lang="en-US" altLang="zh-CN" sz="2000" b="1" dirty="0">
                <a:latin typeface="华文仿宋" panose="02010600040101010101" pitchFamily="2" charset="-122"/>
                <a:ea typeface="华文仿宋" panose="02010600040101010101" pitchFamily="2" charset="-122"/>
              </a:rPr>
              <a:t>《</a:t>
            </a:r>
            <a:r>
              <a:rPr lang="zh-CN" altLang="en-US" sz="2000" b="1" dirty="0">
                <a:latin typeface="华文仿宋" panose="02010600040101010101" pitchFamily="2" charset="-122"/>
                <a:ea typeface="华文仿宋" panose="02010600040101010101" pitchFamily="2" charset="-122"/>
              </a:rPr>
              <a:t>深化科技体制改革实施方案</a:t>
            </a:r>
            <a:r>
              <a:rPr lang="en-US" altLang="zh-CN" sz="2000" b="1" dirty="0">
                <a:latin typeface="华文仿宋" panose="02010600040101010101" pitchFamily="2" charset="-122"/>
                <a:ea typeface="华文仿宋" panose="02010600040101010101" pitchFamily="2" charset="-122"/>
              </a:rPr>
              <a:t>》</a:t>
            </a:r>
            <a:r>
              <a:rPr lang="zh-CN" altLang="en-US" sz="2000" b="1" dirty="0">
                <a:latin typeface="华文仿宋" panose="02010600040101010101" pitchFamily="2" charset="-122"/>
                <a:ea typeface="华文仿宋" panose="02010600040101010101" pitchFamily="2" charset="-122"/>
              </a:rPr>
              <a:t>（</a:t>
            </a:r>
            <a:r>
              <a:rPr lang="en-US" altLang="zh-CN" sz="2000" b="1" dirty="0">
                <a:latin typeface="华文仿宋" panose="02010600040101010101" pitchFamily="2" charset="-122"/>
                <a:ea typeface="华文仿宋" panose="02010600040101010101" pitchFamily="2" charset="-122"/>
              </a:rPr>
              <a:t>2015</a:t>
            </a:r>
            <a:r>
              <a:rPr lang="zh-CN" altLang="en-US" sz="2000" b="1" dirty="0">
                <a:latin typeface="华文仿宋" panose="02010600040101010101" pitchFamily="2" charset="-122"/>
                <a:ea typeface="华文仿宋" panose="02010600040101010101" pitchFamily="2" charset="-122"/>
              </a:rPr>
              <a:t>年 </a:t>
            </a:r>
            <a:r>
              <a:rPr lang="en-US" altLang="zh-CN" sz="2000" b="1" dirty="0">
                <a:latin typeface="华文仿宋" panose="02010600040101010101" pitchFamily="2" charset="-122"/>
                <a:ea typeface="华文仿宋" panose="02010600040101010101" pitchFamily="2" charset="-122"/>
              </a:rPr>
              <a:t>9</a:t>
            </a:r>
            <a:r>
              <a:rPr lang="zh-CN" altLang="en-US" sz="2000" b="1" dirty="0">
                <a:latin typeface="华文仿宋" panose="02010600040101010101" pitchFamily="2" charset="-122"/>
                <a:ea typeface="华文仿宋" panose="02010600040101010101" pitchFamily="2" charset="-122"/>
              </a:rPr>
              <a:t>月</a:t>
            </a:r>
            <a:r>
              <a:rPr lang="en-US" altLang="zh-CN" sz="2000" b="1" dirty="0">
                <a:latin typeface="华文仿宋" panose="02010600040101010101" pitchFamily="2" charset="-122"/>
                <a:ea typeface="华文仿宋" panose="02010600040101010101" pitchFamily="2" charset="-122"/>
              </a:rPr>
              <a:t>24</a:t>
            </a:r>
            <a:r>
              <a:rPr lang="zh-CN" altLang="en-US" sz="2000" b="1" dirty="0">
                <a:latin typeface="华文仿宋" panose="02010600040101010101" pitchFamily="2" charset="-122"/>
                <a:ea typeface="华文仿宋" panose="02010600040101010101" pitchFamily="2" charset="-122"/>
              </a:rPr>
              <a:t>日） </a:t>
            </a:r>
          </a:p>
          <a:p>
            <a:pPr algn="ctr"/>
            <a:endParaRPr lang="zh-CN" altLang="en-US" sz="2000" b="1" dirty="0">
              <a:latin typeface="华文仿宋" panose="02010600040101010101" pitchFamily="2" charset="-122"/>
              <a:ea typeface="华文仿宋" panose="02010600040101010101" pitchFamily="2" charset="-122"/>
            </a:endParaRPr>
          </a:p>
          <a:p>
            <a:pPr algn="ctr"/>
            <a:r>
              <a:rPr lang="en-US" altLang="zh-CN" sz="2000" b="1" dirty="0">
                <a:latin typeface="华文仿宋" panose="02010600040101010101" pitchFamily="2" charset="-122"/>
                <a:ea typeface="华文仿宋" panose="02010600040101010101" pitchFamily="2" charset="-122"/>
              </a:rPr>
              <a:t>4</a:t>
            </a:r>
            <a:r>
              <a:rPr lang="zh-CN" altLang="en-US" sz="2000" b="1" dirty="0">
                <a:latin typeface="华文仿宋" panose="02010600040101010101" pitchFamily="2" charset="-122"/>
                <a:ea typeface="华文仿宋" panose="02010600040101010101" pitchFamily="2" charset="-122"/>
              </a:rPr>
              <a:t>、</a:t>
            </a:r>
            <a:r>
              <a:rPr lang="en-US" altLang="zh-CN" sz="2000" b="1" dirty="0">
                <a:latin typeface="华文仿宋" panose="02010600040101010101" pitchFamily="2" charset="-122"/>
                <a:ea typeface="华文仿宋" panose="02010600040101010101" pitchFamily="2" charset="-122"/>
              </a:rPr>
              <a:t>2016</a:t>
            </a:r>
            <a:r>
              <a:rPr lang="zh-CN" altLang="en-US" sz="2000" b="1" dirty="0">
                <a:latin typeface="华文仿宋" panose="02010600040101010101" pitchFamily="2" charset="-122"/>
                <a:ea typeface="华文仿宋" panose="02010600040101010101" pitchFamily="2" charset="-122"/>
              </a:rPr>
              <a:t>年</a:t>
            </a:r>
            <a:r>
              <a:rPr lang="en-US" altLang="zh-CN" sz="2000" b="1" dirty="0">
                <a:latin typeface="华文仿宋" panose="02010600040101010101" pitchFamily="2" charset="-122"/>
                <a:ea typeface="华文仿宋" panose="02010600040101010101" pitchFamily="2" charset="-122"/>
              </a:rPr>
              <a:t>3</a:t>
            </a:r>
            <a:r>
              <a:rPr lang="zh-CN" altLang="en-US" sz="2000" b="1" dirty="0">
                <a:latin typeface="华文仿宋" panose="02010600040101010101" pitchFamily="2" charset="-122"/>
                <a:ea typeface="华文仿宋" panose="02010600040101010101" pitchFamily="2" charset="-122"/>
              </a:rPr>
              <a:t>月国务院印发了</a:t>
            </a:r>
            <a:r>
              <a:rPr lang="en-US" altLang="zh-CN" sz="2000" b="1" dirty="0">
                <a:latin typeface="华文仿宋" panose="02010600040101010101" pitchFamily="2" charset="-122"/>
                <a:ea typeface="华文仿宋" panose="02010600040101010101" pitchFamily="2" charset="-122"/>
              </a:rPr>
              <a:t>《</a:t>
            </a:r>
            <a:r>
              <a:rPr lang="zh-CN" altLang="en-US" sz="2000" b="1" dirty="0">
                <a:latin typeface="华文仿宋" panose="02010600040101010101" pitchFamily="2" charset="-122"/>
                <a:ea typeface="华文仿宋" panose="02010600040101010101" pitchFamily="2" charset="-122"/>
              </a:rPr>
              <a:t>实施</a:t>
            </a:r>
            <a:r>
              <a:rPr lang="en-US" altLang="zh-CN" sz="2000" b="1" dirty="0">
                <a:latin typeface="华文仿宋" panose="02010600040101010101" pitchFamily="2" charset="-122"/>
                <a:ea typeface="华文仿宋" panose="02010600040101010101" pitchFamily="2" charset="-122"/>
              </a:rPr>
              <a:t>〈</a:t>
            </a:r>
            <a:r>
              <a:rPr lang="zh-CN" altLang="en-US" sz="2000" b="1" dirty="0">
                <a:latin typeface="华文仿宋" panose="02010600040101010101" pitchFamily="2" charset="-122"/>
                <a:ea typeface="华文仿宋" panose="02010600040101010101" pitchFamily="2" charset="-122"/>
              </a:rPr>
              <a:t>中华人民共和国促进科技成果转化法</a:t>
            </a:r>
            <a:r>
              <a:rPr lang="en-US" altLang="zh-CN" sz="2000" b="1" dirty="0">
                <a:latin typeface="华文仿宋" panose="02010600040101010101" pitchFamily="2" charset="-122"/>
                <a:ea typeface="华文仿宋" panose="02010600040101010101" pitchFamily="2" charset="-122"/>
              </a:rPr>
              <a:t>〉</a:t>
            </a:r>
            <a:r>
              <a:rPr lang="zh-CN" altLang="en-US" sz="2000" b="1" dirty="0">
                <a:latin typeface="华文仿宋" panose="02010600040101010101" pitchFamily="2" charset="-122"/>
                <a:ea typeface="华文仿宋" panose="02010600040101010101" pitchFamily="2" charset="-122"/>
              </a:rPr>
              <a:t>若干规定</a:t>
            </a:r>
            <a:r>
              <a:rPr lang="en-US" altLang="zh-CN" sz="2000" b="1" dirty="0">
                <a:latin typeface="华文仿宋" panose="02010600040101010101" pitchFamily="2" charset="-122"/>
                <a:ea typeface="华文仿宋" panose="02010600040101010101" pitchFamily="2" charset="-122"/>
              </a:rPr>
              <a:t>》</a:t>
            </a:r>
          </a:p>
          <a:p>
            <a:pPr algn="ctr"/>
            <a:endParaRPr lang="zh-CN" altLang="en-US" sz="2000" b="1" dirty="0">
              <a:latin typeface="华文仿宋" panose="02010600040101010101" pitchFamily="2" charset="-122"/>
              <a:ea typeface="华文仿宋" panose="02010600040101010101" pitchFamily="2" charset="-122"/>
            </a:endParaRPr>
          </a:p>
          <a:p>
            <a:pPr algn="ctr"/>
            <a:r>
              <a:rPr lang="en-US" altLang="zh-CN" sz="2000" b="1" dirty="0">
                <a:latin typeface="华文仿宋" panose="02010600040101010101" pitchFamily="2" charset="-122"/>
                <a:ea typeface="华文仿宋" panose="02010600040101010101" pitchFamily="2" charset="-122"/>
              </a:rPr>
              <a:t>5</a:t>
            </a:r>
            <a:r>
              <a:rPr lang="zh-CN" altLang="en-US" sz="2000" b="1" dirty="0">
                <a:latin typeface="华文仿宋" panose="02010600040101010101" pitchFamily="2" charset="-122"/>
                <a:ea typeface="华文仿宋" panose="02010600040101010101" pitchFamily="2" charset="-122"/>
              </a:rPr>
              <a:t>、</a:t>
            </a:r>
            <a:r>
              <a:rPr lang="en-US" altLang="zh-CN" sz="2000" b="1" dirty="0">
                <a:latin typeface="华文仿宋" panose="02010600040101010101" pitchFamily="2" charset="-122"/>
                <a:ea typeface="华文仿宋" panose="02010600040101010101" pitchFamily="2" charset="-122"/>
              </a:rPr>
              <a:t>2016</a:t>
            </a:r>
            <a:r>
              <a:rPr lang="zh-CN" altLang="en-US" sz="2000" b="1" dirty="0">
                <a:latin typeface="华文仿宋" panose="02010600040101010101" pitchFamily="2" charset="-122"/>
                <a:ea typeface="华文仿宋" panose="02010600040101010101" pitchFamily="2" charset="-122"/>
              </a:rPr>
              <a:t>年</a:t>
            </a:r>
            <a:r>
              <a:rPr lang="en-US" altLang="zh-CN" sz="2000" b="1" dirty="0">
                <a:latin typeface="华文仿宋" panose="02010600040101010101" pitchFamily="2" charset="-122"/>
                <a:ea typeface="华文仿宋" panose="02010600040101010101" pitchFamily="2" charset="-122"/>
              </a:rPr>
              <a:t>11</a:t>
            </a:r>
            <a:r>
              <a:rPr lang="zh-CN" altLang="en-US" sz="2000" b="1" dirty="0">
                <a:latin typeface="华文仿宋" panose="02010600040101010101" pitchFamily="2" charset="-122"/>
                <a:ea typeface="华文仿宋" panose="02010600040101010101" pitchFamily="2" charset="-122"/>
              </a:rPr>
              <a:t>月</a:t>
            </a:r>
            <a:r>
              <a:rPr lang="en-US" altLang="zh-CN" sz="2000" b="1" dirty="0">
                <a:latin typeface="华文仿宋" panose="02010600040101010101" pitchFamily="2" charset="-122"/>
                <a:ea typeface="华文仿宋" panose="02010600040101010101" pitchFamily="2" charset="-122"/>
              </a:rPr>
              <a:t>7</a:t>
            </a:r>
            <a:r>
              <a:rPr lang="zh-CN" altLang="en-US" sz="2000" b="1" dirty="0">
                <a:latin typeface="华文仿宋" panose="02010600040101010101" pitchFamily="2" charset="-122"/>
                <a:ea typeface="华文仿宋" panose="02010600040101010101" pitchFamily="2" charset="-122"/>
              </a:rPr>
              <a:t>日中共中央办公厅、国务院办公厅印发了</a:t>
            </a:r>
            <a:r>
              <a:rPr lang="en-US" altLang="zh-CN" sz="2000" b="1" dirty="0">
                <a:latin typeface="华文仿宋" panose="02010600040101010101" pitchFamily="2" charset="-122"/>
                <a:ea typeface="华文仿宋" panose="02010600040101010101" pitchFamily="2" charset="-122"/>
              </a:rPr>
              <a:t>《</a:t>
            </a:r>
            <a:r>
              <a:rPr lang="zh-CN" altLang="en-US" sz="2000" b="1" dirty="0">
                <a:latin typeface="华文仿宋" panose="02010600040101010101" pitchFamily="2" charset="-122"/>
                <a:ea typeface="华文仿宋" panose="02010600040101010101" pitchFamily="2" charset="-122"/>
              </a:rPr>
              <a:t>关于实行以增加知识价值为导向分配政策的若干意见</a:t>
            </a:r>
            <a:r>
              <a:rPr lang="en-US" altLang="zh-CN" sz="2000" b="1" dirty="0">
                <a:latin typeface="华文仿宋" panose="02010600040101010101" pitchFamily="2" charset="-122"/>
                <a:ea typeface="华文仿宋" panose="02010600040101010101" pitchFamily="2" charset="-122"/>
              </a:rPr>
              <a:t>》</a:t>
            </a:r>
          </a:p>
        </p:txBody>
      </p:sp>
      <p:sp>
        <p:nvSpPr>
          <p:cNvPr id="6" name="圆角矩形 5"/>
          <p:cNvSpPr/>
          <p:nvPr/>
        </p:nvSpPr>
        <p:spPr>
          <a:xfrm>
            <a:off x="2051720" y="290067"/>
            <a:ext cx="5184576" cy="7207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r>
              <a:rPr lang="zh-CN" altLang="en-US" sz="3200" b="1" dirty="0" smtClean="0">
                <a:solidFill>
                  <a:schemeClr val="bg1"/>
                </a:solidFill>
                <a:latin typeface="华文中宋" panose="02010600040101010101" pitchFamily="2" charset="-122"/>
                <a:ea typeface="华文中宋" panose="02010600040101010101" pitchFamily="2" charset="-122"/>
              </a:rPr>
              <a:t>国家政策文件</a:t>
            </a:r>
            <a:endParaRPr lang="en-US" altLang="zh-CN"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683568" y="1086855"/>
            <a:ext cx="7848872" cy="5170646"/>
          </a:xfrm>
          <a:prstGeom prst="rect">
            <a:avLst/>
          </a:prstGeom>
          <a:noFill/>
          <a:ln w="9525">
            <a:noFill/>
            <a:miter lim="800000"/>
          </a:ln>
        </p:spPr>
        <p:txBody>
          <a:bodyPr wrap="square" anchor="ctr">
            <a:spAutoFit/>
          </a:bodyPr>
          <a:lstStyle/>
          <a:p>
            <a:pPr algn="ctr">
              <a:defRPr/>
            </a:pPr>
            <a:endParaRPr lang="zh-CN" altLang="en-US" sz="2000" b="1" dirty="0">
              <a:solidFill>
                <a:schemeClr val="bg1"/>
              </a:solidFill>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defRPr/>
            </a:pP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、广西深化事业单位科技成果使用、处置和收益</a:t>
            </a: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管理改革</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2" action="ppaction://hlinkpres?slideindex=1&amp;slidetitle="/>
              </a:rPr>
              <a:t>暂行</a:t>
            </a: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hlinkClick r:id="rId2" action="ppaction://hlinkpres?slideindex=1&amp;slidetitle="/>
              </a:rPr>
              <a:t>规定</a:t>
            </a:r>
            <a:endParaRPr lang="en-US" altLang="zh-CN"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defRPr/>
            </a:pP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桂政办发</a:t>
            </a: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〔2015〕135</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号 </a:t>
            </a: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endParaRPr lang="en-US" altLang="zh-CN"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lnSpc>
                <a:spcPct val="150000"/>
              </a:lnSpc>
              <a:defRPr/>
            </a:pPr>
            <a:r>
              <a:rPr lang="en-US" altLang="zh-CN"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、全区技术市场发展实施方案</a:t>
            </a:r>
            <a:r>
              <a:rPr lang="zh-CN" altLang="en-US" sz="2000" b="1" dirty="0">
                <a:solidFill>
                  <a:srgbClr val="FF0000"/>
                </a:solidFill>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en-US" altLang="zh-CN" sz="2000" b="1" dirty="0">
                <a:solidFill>
                  <a:srgbClr val="FF0000"/>
                </a:solidFill>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000" b="1" dirty="0">
                <a:solidFill>
                  <a:srgbClr val="FF0000"/>
                </a:solidFill>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en-US" altLang="zh-CN" sz="2000" b="1" dirty="0">
                <a:solidFill>
                  <a:srgbClr val="FF0000"/>
                </a:solidFill>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1‰</a:t>
            </a:r>
            <a:r>
              <a:rPr lang="zh-CN" altLang="en-US" sz="2000" b="1" dirty="0">
                <a:solidFill>
                  <a:srgbClr val="FF0000"/>
                </a:solidFill>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补助）</a:t>
            </a: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                                                          </a:t>
            </a:r>
            <a:endParaRPr lang="en-US" altLang="zh-CN"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lnSpc>
                <a:spcPct val="150000"/>
              </a:lnSpc>
              <a:defRPr/>
            </a:pPr>
            <a:r>
              <a:rPr lang="en-US" altLang="zh-CN"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3</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、广西科技成果转化大行动实施方案（</a:t>
            </a: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211</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p>
          <a:p>
            <a:pPr algn="ctr">
              <a:lnSpc>
                <a:spcPct val="150000"/>
              </a:lnSpc>
              <a:defRPr/>
            </a:pP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4</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、广西大力推进大众创业万众创新实施方案</a:t>
            </a: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endPar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lnSpc>
                <a:spcPct val="150000"/>
              </a:lnSpc>
              <a:defRPr/>
            </a:pP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5</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、广西党委、政府“关于实施创新驱动发展战略的决定</a:t>
            </a: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endParaRPr lang="en-US" altLang="zh-CN"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lnSpc>
                <a:spcPct val="150000"/>
              </a:lnSpc>
              <a:defRPr/>
            </a:pPr>
            <a:r>
              <a:rPr lang="zh-CN" altLang="en-US" sz="2000" b="1" dirty="0" smtClean="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桂发</a:t>
            </a: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[2016]23</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号）</a:t>
            </a:r>
            <a:endPar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lnSpc>
                <a:spcPct val="150000"/>
              </a:lnSpc>
              <a:defRPr/>
            </a:pP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6</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、“关于深化高校和科研院所体制机制改革的实施意见”“关于加强高层次创新型人才队伍建设的实施方法”（桂办发</a:t>
            </a: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【2016】42</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号）</a:t>
            </a:r>
            <a:endPar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endParaRPr>
          </a:p>
          <a:p>
            <a:pPr algn="ctr">
              <a:lnSpc>
                <a:spcPct val="150000"/>
              </a:lnSpc>
              <a:defRPr/>
            </a:pP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7</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、广西科技厅、财政厅印发“关于广西企业购买科技成果转化后补助暂行办法的通知”（桂科成字</a:t>
            </a:r>
            <a:r>
              <a:rPr lang="en-US" altLang="zh-CN"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【2016】71</a:t>
            </a:r>
            <a:r>
              <a:rPr lang="zh-CN" altLang="en-US" sz="2000" b="1" dirty="0">
                <a:effectLst>
                  <a:outerShdw blurRad="38100" dist="38100" dir="2700000" algn="tl">
                    <a:srgbClr val="000000">
                      <a:alpha val="43137"/>
                    </a:srgbClr>
                  </a:outerShdw>
                </a:effectLst>
                <a:latin typeface="华文仿宋" panose="02010600040101010101" pitchFamily="2" charset="-122"/>
                <a:ea typeface="华文仿宋" panose="02010600040101010101" pitchFamily="2" charset="-122"/>
              </a:rPr>
              <a:t>号）</a:t>
            </a:r>
          </a:p>
        </p:txBody>
      </p:sp>
      <p:sp>
        <p:nvSpPr>
          <p:cNvPr id="7" name="圆角矩形 6"/>
          <p:cNvSpPr/>
          <p:nvPr/>
        </p:nvSpPr>
        <p:spPr>
          <a:xfrm>
            <a:off x="2044080" y="260648"/>
            <a:ext cx="5184576" cy="720725"/>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a:r>
              <a:rPr lang="zh-CN" altLang="en-US" sz="3200" b="1" dirty="0">
                <a:solidFill>
                  <a:schemeClr val="bg1"/>
                </a:solidFill>
                <a:latin typeface="华文中宋" panose="02010600040101010101" pitchFamily="2" charset="-122"/>
                <a:ea typeface="华文中宋" panose="02010600040101010101" pitchFamily="2" charset="-122"/>
              </a:rPr>
              <a:t>广西</a:t>
            </a:r>
            <a:r>
              <a:rPr lang="zh-CN" altLang="en-US" sz="3200" b="1" dirty="0" smtClean="0">
                <a:solidFill>
                  <a:schemeClr val="bg1"/>
                </a:solidFill>
                <a:latin typeface="华文中宋" panose="02010600040101010101" pitchFamily="2" charset="-122"/>
                <a:ea typeface="华文中宋" panose="02010600040101010101" pitchFamily="2" charset="-122"/>
              </a:rPr>
              <a:t>政策文件</a:t>
            </a:r>
            <a:endParaRPr lang="en-US" altLang="zh-CN" sz="3200" b="1" dirty="0">
              <a:solidFill>
                <a:schemeClr val="bg1"/>
              </a:solidFill>
              <a:latin typeface="华文中宋" panose="02010600040101010101" pitchFamily="2" charset="-122"/>
              <a:ea typeface="华文中宋" panose="02010600040101010101" pitchFamily="2" charset="-12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TotalTime>
  <Words>1193</Words>
  <Application>WPS 演示</Application>
  <PresentationFormat>全屏显示(4:3)</PresentationFormat>
  <Paragraphs>140</Paragraphs>
  <Slides>20</Slides>
  <Notes>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流畅</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vector>
  </TitlesOfParts>
  <Company>广西科学技术厅</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广西科技信息网络中心</dc:creator>
  <cp:lastModifiedBy>蒙福贵</cp:lastModifiedBy>
  <cp:revision>115</cp:revision>
  <cp:lastPrinted>2017-01-24T03:00:00Z</cp:lastPrinted>
  <dcterms:created xsi:type="dcterms:W3CDTF">2017-01-24T01:36:00Z</dcterms:created>
  <dcterms:modified xsi:type="dcterms:W3CDTF">2017-03-07T08:43:57Z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2052-10.1.0.6206</vt:lpwstr>
  </property>
</Properties>
</file>