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874" r:id="rId3"/>
    <p:sldId id="866" r:id="rId4"/>
    <p:sldId id="867" r:id="rId5"/>
    <p:sldId id="875" r:id="rId6"/>
    <p:sldId id="881" r:id="rId7"/>
    <p:sldId id="876" r:id="rId8"/>
    <p:sldId id="877" r:id="rId9"/>
    <p:sldId id="878" r:id="rId10"/>
    <p:sldId id="879" r:id="rId11"/>
    <p:sldId id="880" r:id="rId12"/>
    <p:sldId id="269" r:id="rId13"/>
  </p:sldIdLst>
  <p:sldSz cx="12190413" cy="6858000"/>
  <p:notesSz cx="6858000" cy="9144000"/>
  <p:defaultTextStyle>
    <a:defPPr>
      <a:defRPr lang="zh-CN"/>
    </a:defPPr>
    <a:lvl1pPr algn="l" rtl="0" fontAlgn="base">
      <a:spcBef>
        <a:spcPct val="0"/>
      </a:spcBef>
      <a:spcAft>
        <a:spcPct val="0"/>
      </a:spcAft>
      <a:buFont typeface="Arial" charset="0"/>
      <a:defRPr kern="1200">
        <a:solidFill>
          <a:schemeClr val="tx1"/>
        </a:solidFill>
        <a:latin typeface="Arial" charset="0"/>
        <a:ea typeface="宋体" charset="-122"/>
        <a:cs typeface="+mn-cs"/>
      </a:defRPr>
    </a:lvl1pPr>
    <a:lvl2pPr marL="457200" algn="l" rtl="0" fontAlgn="base">
      <a:spcBef>
        <a:spcPct val="0"/>
      </a:spcBef>
      <a:spcAft>
        <a:spcPct val="0"/>
      </a:spcAft>
      <a:buFont typeface="Arial" charset="0"/>
      <a:defRPr kern="1200">
        <a:solidFill>
          <a:schemeClr val="tx1"/>
        </a:solidFill>
        <a:latin typeface="Arial" charset="0"/>
        <a:ea typeface="宋体" charset="-122"/>
        <a:cs typeface="+mn-cs"/>
      </a:defRPr>
    </a:lvl2pPr>
    <a:lvl3pPr marL="914400" algn="l" rtl="0" fontAlgn="base">
      <a:spcBef>
        <a:spcPct val="0"/>
      </a:spcBef>
      <a:spcAft>
        <a:spcPct val="0"/>
      </a:spcAft>
      <a:buFont typeface="Arial" charset="0"/>
      <a:defRPr kern="1200">
        <a:solidFill>
          <a:schemeClr val="tx1"/>
        </a:solidFill>
        <a:latin typeface="Arial" charset="0"/>
        <a:ea typeface="宋体" charset="-122"/>
        <a:cs typeface="+mn-cs"/>
      </a:defRPr>
    </a:lvl3pPr>
    <a:lvl4pPr marL="1371600" algn="l" rtl="0" fontAlgn="base">
      <a:spcBef>
        <a:spcPct val="0"/>
      </a:spcBef>
      <a:spcAft>
        <a:spcPct val="0"/>
      </a:spcAft>
      <a:buFont typeface="Arial" charset="0"/>
      <a:defRPr kern="1200">
        <a:solidFill>
          <a:schemeClr val="tx1"/>
        </a:solidFill>
        <a:latin typeface="Arial" charset="0"/>
        <a:ea typeface="宋体" charset="-122"/>
        <a:cs typeface="+mn-cs"/>
      </a:defRPr>
    </a:lvl4pPr>
    <a:lvl5pPr marL="1828800" algn="l" rtl="0" fontAlgn="base">
      <a:spcBef>
        <a:spcPct val="0"/>
      </a:spcBef>
      <a:spcAft>
        <a:spcPct val="0"/>
      </a:spcAft>
      <a:buFont typeface="Arial" charset="0"/>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521415D9-36F7-43E2-AB2F-B90AF26B5E84}">
      <p14:sectionLst xmlns:p14="http://schemas.microsoft.com/office/powerpoint/2010/main">
        <p14:section name="默认节" id="{F43AAE9B-D473-4141-97DA-52E291711A83}">
          <p14:sldIdLst>
            <p14:sldId id="256"/>
            <p14:sldId id="874"/>
          </p14:sldIdLst>
        </p14:section>
        <p14:section name="无标题节" id="{E1F520A3-D7E1-4BF6-A018-BE4B2BE70812}">
          <p14:sldIdLst>
            <p14:sldId id="866"/>
            <p14:sldId id="867"/>
            <p14:sldId id="875"/>
            <p14:sldId id="881"/>
            <p14:sldId id="876"/>
            <p14:sldId id="877"/>
            <p14:sldId id="878"/>
            <p14:sldId id="879"/>
            <p14:sldId id="880"/>
            <p14:sldId id="269"/>
          </p14:sldIdLst>
        </p14:section>
      </p14:sectionLst>
    </p:ext>
    <p:ext uri="{EFAFB233-063F-42B5-8137-9DF3F51BA10A}">
      <p15:sldGuideLst xmlns:p15="http://schemas.microsoft.com/office/powerpoint/2012/main">
        <p15:guide id="1" orient="horz" pos="2287">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F922A"/>
    <a:srgbClr val="009900"/>
    <a:srgbClr val="3B891D"/>
    <a:srgbClr val="3E922A"/>
    <a:srgbClr val="B3C76B"/>
    <a:srgbClr val="99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24" autoAdjust="0"/>
  </p:normalViewPr>
  <p:slideViewPr>
    <p:cSldViewPr>
      <p:cViewPr varScale="1">
        <p:scale>
          <a:sx n="82" d="100"/>
          <a:sy n="82" d="100"/>
        </p:scale>
        <p:origin x="420" y="60"/>
      </p:cViewPr>
      <p:guideLst>
        <p:guide orient="horz" pos="2287"/>
        <p:guide pos="3840"/>
      </p:guideLst>
    </p:cSldViewPr>
  </p:slideViewPr>
  <p:notesTextViewPr>
    <p:cViewPr>
      <p:scale>
        <a:sx n="100" d="100"/>
        <a:sy n="100" d="100"/>
      </p:scale>
      <p:origin x="0" y="0"/>
    </p:cViewPr>
  </p:notesTextViewPr>
  <p:sorterViewPr>
    <p:cViewPr>
      <p:scale>
        <a:sx n="100" d="100"/>
        <a:sy n="100" d="100"/>
      </p:scale>
      <p:origin x="0" y="-576"/>
    </p:cViewPr>
  </p:sorterViewPr>
  <p:notesViewPr>
    <p:cSldViewPr>
      <p:cViewPr varScale="1">
        <p:scale>
          <a:sx n="67" d="100"/>
          <a:sy n="67" d="100"/>
        </p:scale>
        <p:origin x="-3360" y="-108"/>
      </p:cViewPr>
      <p:guideLst>
        <p:guide orient="horz" pos="2880"/>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CBFD4D6C-41CD-4AB6-8FFD-0841EFE1260A}" type="datetimeFigureOut">
              <a:rPr lang="zh-CN" altLang="en-US"/>
              <a:pPr>
                <a:defRPr/>
              </a:pPr>
              <a:t>2017/5/4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8E4BD2C4-5EAD-429F-8E35-52E044A9E814}" type="slidenum">
              <a:rPr lang="zh-CN" altLang="en-US"/>
              <a:pPr>
                <a:defRPr/>
              </a:pPr>
              <a:t>‹#›</a:t>
            </a:fld>
            <a:endParaRPr lang="zh-CN" altLang="en-US"/>
          </a:p>
        </p:txBody>
      </p:sp>
    </p:spTree>
    <p:extLst>
      <p:ext uri="{BB962C8B-B14F-4D97-AF65-F5344CB8AC3E}">
        <p14:creationId xmlns:p14="http://schemas.microsoft.com/office/powerpoint/2010/main" val="190656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buFont typeface="Arial" pitchFamily="34" charset="0"/>
              <a:buNone/>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buFont typeface="Arial" pitchFamily="34" charset="0"/>
              <a:buNone/>
              <a:defRPr sz="1200">
                <a:latin typeface="Arial" pitchFamily="34" charset="0"/>
                <a:ea typeface="宋体" pitchFamily="2" charset="-122"/>
              </a:defRPr>
            </a:lvl1pPr>
          </a:lstStyle>
          <a:p>
            <a:pPr>
              <a:defRPr/>
            </a:pPr>
            <a:fld id="{4E3B9B3E-5B28-41C9-ABDE-1D216E6A56C5}" type="datetimeFigureOut">
              <a:rPr lang="zh-CN" altLang="en-US"/>
              <a:pPr>
                <a:defRPr/>
              </a:pPr>
              <a:t>2017/5/4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1"/>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buFont typeface="Arial" pitchFamily="34" charset="0"/>
              <a:buNone/>
              <a:defRPr sz="1200">
                <a:latin typeface="Arial" pitchFamily="34" charset="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buFont typeface="Arial" pitchFamily="34" charset="0"/>
              <a:buNone/>
              <a:defRPr sz="1200">
                <a:latin typeface="Arial" pitchFamily="34" charset="0"/>
                <a:ea typeface="宋体" pitchFamily="2" charset="-122"/>
              </a:defRPr>
            </a:lvl1pPr>
          </a:lstStyle>
          <a:p>
            <a:pPr>
              <a:defRPr/>
            </a:pPr>
            <a:fld id="{BE513557-7540-4C03-8E4C-CF784335E5A9}" type="slidenum">
              <a:rPr lang="zh-CN" altLang="en-US"/>
              <a:pPr>
                <a:defRPr/>
              </a:pPr>
              <a:t>‹#›</a:t>
            </a:fld>
            <a:endParaRPr lang="zh-CN" altLang="en-US"/>
          </a:p>
        </p:txBody>
      </p:sp>
    </p:spTree>
    <p:extLst>
      <p:ext uri="{BB962C8B-B14F-4D97-AF65-F5344CB8AC3E}">
        <p14:creationId xmlns:p14="http://schemas.microsoft.com/office/powerpoint/2010/main" val="42865733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BE513557-7540-4C03-8E4C-CF784335E5A9}" type="slidenum">
              <a:rPr lang="zh-CN" altLang="en-US" smtClean="0"/>
              <a:pPr>
                <a:defRPr/>
              </a:pPr>
              <a:t>8</a:t>
            </a:fld>
            <a:endParaRPr lang="zh-CN" altLang="en-US"/>
          </a:p>
        </p:txBody>
      </p:sp>
    </p:spTree>
    <p:extLst>
      <p:ext uri="{BB962C8B-B14F-4D97-AF65-F5344CB8AC3E}">
        <p14:creationId xmlns:p14="http://schemas.microsoft.com/office/powerpoint/2010/main" val="406789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8"/>
            <a:ext cx="10361851"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4068" y="274641"/>
            <a:ext cx="3655008"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2694" y="274641"/>
            <a:ext cx="10768198"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5" name="页脚占位符 4"/>
          <p:cNvSpPr>
            <a:spLocks noGrp="1"/>
          </p:cNvSpPr>
          <p:nvPr>
            <p:ph type="ftr" sz="quarter" idx="11"/>
          </p:nvPr>
        </p:nvSpPr>
        <p:spPr/>
        <p:txBody>
          <a:bodyPr/>
          <a:lstStyle/>
          <a:p>
            <a:endParaRPr lang="zh-CN" altLang="en-US"/>
          </a:p>
        </p:txBody>
      </p:sp>
      <p:grpSp>
        <p:nvGrpSpPr>
          <p:cNvPr id="7" name="组合 6"/>
          <p:cNvGrpSpPr/>
          <p:nvPr userDrawn="1"/>
        </p:nvGrpSpPr>
        <p:grpSpPr>
          <a:xfrm>
            <a:off x="0" y="285750"/>
            <a:ext cx="3510756" cy="700088"/>
            <a:chOff x="0" y="285750"/>
            <a:chExt cx="3510756" cy="700088"/>
          </a:xfrm>
        </p:grpSpPr>
        <p:pic>
          <p:nvPicPr>
            <p:cNvPr id="8"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9" name="直接连接符 8"/>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60" y="4406903"/>
            <a:ext cx="10361851"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2960"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2696" y="1600203"/>
            <a:ext cx="721054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8226413" y="1600203"/>
            <a:ext cx="721266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521" y="274638"/>
            <a:ext cx="10971372"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113" y="273053"/>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521" y="1435103"/>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272BBB-4640-410C-8A99-8AAC1598F060}" type="datetimeFigureOut">
              <a:rPr lang="zh-CN" altLang="en-US" smtClean="0"/>
              <a:pPr/>
              <a:t>2017/5/4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9BCF5F8-8AA2-4281-B964-BB1D2C5F60F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600203"/>
            <a:ext cx="10971372"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521" y="6356353"/>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2BBB-4640-410C-8A99-8AAC1598F060}" type="datetimeFigureOut">
              <a:rPr lang="zh-CN" altLang="en-US" smtClean="0"/>
              <a:pPr/>
              <a:t>2017/5/4</a:t>
            </a:fld>
            <a:endParaRPr lang="zh-CN" altLang="en-US"/>
          </a:p>
        </p:txBody>
      </p:sp>
      <p:sp>
        <p:nvSpPr>
          <p:cNvPr id="5" name="页脚占位符 4"/>
          <p:cNvSpPr>
            <a:spLocks noGrp="1"/>
          </p:cNvSpPr>
          <p:nvPr>
            <p:ph type="ftr" sz="quarter" idx="3"/>
          </p:nvPr>
        </p:nvSpPr>
        <p:spPr>
          <a:xfrm>
            <a:off x="4165058" y="6356353"/>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463" y="6356353"/>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CF5F8-8AA2-4281-B964-BB1D2C5F60F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38468;&#20214;1&#24191;&#35199;&#39640;&#26657;&#31185;&#30740;&#39033;&#30446;&#32467;&#39064;&#27719;&#24635;&#34920;.xls"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38468;&#20214;2&#24191;&#35199;&#39640;&#26657;&#31185;&#30740;&#39033;&#30446;&#32467;&#39064;&#30003;&#35831;&#20070;.doc"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eyefulpresentations.co.uk/" TargetMode="External"/><Relationship Id="rId2" Type="http://schemas.openxmlformats.org/officeDocument/2006/relationships/hyperlink" Target="mailto:info@eyefulpresentations.co.uk" TargetMode="Externa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31185;&#30740;&#32463;&#36153;&#39044;&#31639;&#34920;.doc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rgbClr val="F9F9F9"/>
        </a:solidFill>
        <a:effectLst/>
      </p:bgPr>
    </p:bg>
    <p:spTree>
      <p:nvGrpSpPr>
        <p:cNvPr id="1" name=""/>
        <p:cNvGrpSpPr/>
        <p:nvPr/>
      </p:nvGrpSpPr>
      <p:grpSpPr>
        <a:xfrm>
          <a:off x="0" y="0"/>
          <a:ext cx="0" cy="0"/>
          <a:chOff x="0" y="0"/>
          <a:chExt cx="0" cy="0"/>
        </a:xfrm>
      </p:grpSpPr>
      <p:sp>
        <p:nvSpPr>
          <p:cNvPr id="1026" name="矩形 17"/>
          <p:cNvSpPr>
            <a:spLocks noChangeArrowheads="1"/>
          </p:cNvSpPr>
          <p:nvPr/>
        </p:nvSpPr>
        <p:spPr bwMode="auto">
          <a:xfrm>
            <a:off x="196220" y="2334630"/>
            <a:ext cx="12190413" cy="206057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91422" tIns="45711" rIns="91422" bIns="45711" anchor="ctr"/>
          <a:lstStyle/>
          <a:p>
            <a:endParaRPr lang="zh-CN" altLang="zh-CN" sz="4400" dirty="0">
              <a:solidFill>
                <a:srgbClr val="FFFFFF"/>
              </a:solidFill>
              <a:latin typeface="微软雅黑" pitchFamily="34" charset="-122"/>
              <a:ea typeface="微软雅黑" pitchFamily="34" charset="-122"/>
              <a:sym typeface="宋体" charset="-122"/>
            </a:endParaRPr>
          </a:p>
        </p:txBody>
      </p:sp>
      <p:grpSp>
        <p:nvGrpSpPr>
          <p:cNvPr id="1027" name="Group 3"/>
          <p:cNvGrpSpPr>
            <a:grpSpLocks/>
          </p:cNvGrpSpPr>
          <p:nvPr/>
        </p:nvGrpSpPr>
        <p:grpSpPr bwMode="auto">
          <a:xfrm>
            <a:off x="367506" y="2276475"/>
            <a:ext cx="2638425" cy="2320925"/>
            <a:chOff x="0" y="0"/>
            <a:chExt cx="2638768" cy="2320472"/>
          </a:xfrm>
        </p:grpSpPr>
        <p:sp>
          <p:nvSpPr>
            <p:cNvPr id="1043" name="矩形 4"/>
            <p:cNvSpPr>
              <a:spLocks noChangeArrowheads="1"/>
            </p:cNvSpPr>
            <p:nvPr/>
          </p:nvSpPr>
          <p:spPr bwMode="auto">
            <a:xfrm>
              <a:off x="478528" y="0"/>
              <a:ext cx="2160240" cy="156208"/>
            </a:xfrm>
            <a:custGeom>
              <a:avLst/>
              <a:gdLst>
                <a:gd name="T0" fmla="*/ 134112 w 2160240"/>
                <a:gd name="T1" fmla="*/ 0 h 156208"/>
                <a:gd name="T2" fmla="*/ 2160240 w 2160240"/>
                <a:gd name="T3" fmla="*/ 12192 h 156208"/>
                <a:gd name="T4" fmla="*/ 2160240 w 2160240"/>
                <a:gd name="T5" fmla="*/ 156208 h 156208"/>
                <a:gd name="T6" fmla="*/ 0 w 2160240"/>
                <a:gd name="T7" fmla="*/ 156208 h 156208"/>
                <a:gd name="T8" fmla="*/ 134112 w 2160240"/>
                <a:gd name="T9" fmla="*/ 0 h 156208"/>
                <a:gd name="T10" fmla="*/ 0 60000 65536"/>
                <a:gd name="T11" fmla="*/ 0 60000 65536"/>
                <a:gd name="T12" fmla="*/ 0 60000 65536"/>
                <a:gd name="T13" fmla="*/ 0 60000 65536"/>
                <a:gd name="T14" fmla="*/ 0 60000 65536"/>
                <a:gd name="T15" fmla="*/ 0 w 2160240"/>
                <a:gd name="T16" fmla="*/ 0 h 156208"/>
                <a:gd name="T17" fmla="*/ 2160240 w 2160240"/>
                <a:gd name="T18" fmla="*/ 156208 h 156208"/>
              </a:gdLst>
              <a:ahLst/>
              <a:cxnLst>
                <a:cxn ang="T10">
                  <a:pos x="T0" y="T1"/>
                </a:cxn>
                <a:cxn ang="T11">
                  <a:pos x="T2" y="T3"/>
                </a:cxn>
                <a:cxn ang="T12">
                  <a:pos x="T4" y="T5"/>
                </a:cxn>
                <a:cxn ang="T13">
                  <a:pos x="T6" y="T7"/>
                </a:cxn>
                <a:cxn ang="T14">
                  <a:pos x="T8" y="T9"/>
                </a:cxn>
              </a:cxnLst>
              <a:rect l="T15" t="T16" r="T17" b="T18"/>
              <a:pathLst>
                <a:path w="2160240" h="156208">
                  <a:moveTo>
                    <a:pt x="134112" y="0"/>
                  </a:moveTo>
                  <a:lnTo>
                    <a:pt x="2160240" y="12192"/>
                  </a:lnTo>
                  <a:lnTo>
                    <a:pt x="2160240" y="156208"/>
                  </a:lnTo>
                  <a:lnTo>
                    <a:pt x="0" y="156208"/>
                  </a:lnTo>
                  <a:lnTo>
                    <a:pt x="134112" y="0"/>
                  </a:lnTo>
                  <a:close/>
                </a:path>
              </a:pathLst>
            </a:custGeom>
            <a:solidFill>
              <a:srgbClr val="A5A5A5"/>
            </a:solidFill>
            <a:ln w="9525">
              <a:noFill/>
              <a:miter lim="800000"/>
              <a:headEnd/>
              <a:tailEnd/>
            </a:ln>
          </p:spPr>
          <p:txBody>
            <a:bodyPr anchor="ctr"/>
            <a:lstStyle/>
            <a:p>
              <a:endParaRPr lang="zh-CN" altLang="en-US"/>
            </a:p>
          </p:txBody>
        </p:sp>
        <p:sp>
          <p:nvSpPr>
            <p:cNvPr id="1044" name="矩形 3"/>
            <p:cNvSpPr>
              <a:spLocks noChangeArrowheads="1"/>
            </p:cNvSpPr>
            <p:nvPr/>
          </p:nvSpPr>
          <p:spPr bwMode="auto">
            <a:xfrm>
              <a:off x="0" y="2180480"/>
              <a:ext cx="2134712" cy="139992"/>
            </a:xfrm>
            <a:custGeom>
              <a:avLst/>
              <a:gdLst>
                <a:gd name="T0" fmla="*/ 0 w 1928127"/>
                <a:gd name="T1" fmla="*/ 0 h 266629"/>
                <a:gd name="T2" fmla="*/ 7240732 w 1928127"/>
                <a:gd name="T3" fmla="*/ 5 h 266629"/>
                <a:gd name="T4" fmla="*/ 7240732 w 1928127"/>
                <a:gd name="T5" fmla="*/ 61 h 266629"/>
                <a:gd name="T6" fmla="*/ 264371 w 1928127"/>
                <a:gd name="T7" fmla="*/ 61 h 266629"/>
                <a:gd name="T8" fmla="*/ 0 w 1928127"/>
                <a:gd name="T9" fmla="*/ 0 h 266629"/>
                <a:gd name="T10" fmla="*/ 0 60000 65536"/>
                <a:gd name="T11" fmla="*/ 0 60000 65536"/>
                <a:gd name="T12" fmla="*/ 0 60000 65536"/>
                <a:gd name="T13" fmla="*/ 0 60000 65536"/>
                <a:gd name="T14" fmla="*/ 0 60000 65536"/>
                <a:gd name="T15" fmla="*/ 0 w 1928127"/>
                <a:gd name="T16" fmla="*/ 0 h 266629"/>
                <a:gd name="T17" fmla="*/ 1928127 w 1928127"/>
                <a:gd name="T18" fmla="*/ 266629 h 266629"/>
              </a:gdLst>
              <a:ahLst/>
              <a:cxnLst>
                <a:cxn ang="T10">
                  <a:pos x="T0" y="T1"/>
                </a:cxn>
                <a:cxn ang="T11">
                  <a:pos x="T2" y="T3"/>
                </a:cxn>
                <a:cxn ang="T12">
                  <a:pos x="T4" y="T5"/>
                </a:cxn>
                <a:cxn ang="T13">
                  <a:pos x="T6" y="T7"/>
                </a:cxn>
                <a:cxn ang="T14">
                  <a:pos x="T8" y="T9"/>
                </a:cxn>
              </a:cxnLst>
              <a:rect l="T15" t="T16" r="T17" b="T18"/>
              <a:pathLst>
                <a:path w="1928127" h="266629">
                  <a:moveTo>
                    <a:pt x="0" y="0"/>
                  </a:moveTo>
                  <a:lnTo>
                    <a:pt x="1928127" y="23221"/>
                  </a:lnTo>
                  <a:lnTo>
                    <a:pt x="1928127" y="266629"/>
                  </a:lnTo>
                  <a:lnTo>
                    <a:pt x="70399" y="266629"/>
                  </a:lnTo>
                  <a:lnTo>
                    <a:pt x="0" y="0"/>
                  </a:lnTo>
                  <a:close/>
                </a:path>
              </a:pathLst>
            </a:custGeom>
            <a:solidFill>
              <a:srgbClr val="A5A5A5"/>
            </a:solidFill>
            <a:ln w="9525">
              <a:noFill/>
              <a:miter lim="800000"/>
              <a:headEnd/>
              <a:tailEnd/>
            </a:ln>
          </p:spPr>
          <p:txBody>
            <a:bodyPr anchor="ctr"/>
            <a:lstStyle/>
            <a:p>
              <a:endParaRPr lang="zh-CN" altLang="en-US"/>
            </a:p>
          </p:txBody>
        </p:sp>
      </p:grpSp>
      <p:sp>
        <p:nvSpPr>
          <p:cNvPr id="1028" name="矩形 2"/>
          <p:cNvSpPr>
            <a:spLocks noChangeArrowheads="1"/>
          </p:cNvSpPr>
          <p:nvPr/>
        </p:nvSpPr>
        <p:spPr bwMode="auto">
          <a:xfrm>
            <a:off x="453231" y="2289175"/>
            <a:ext cx="2552700" cy="2320925"/>
          </a:xfrm>
          <a:custGeom>
            <a:avLst/>
            <a:gdLst>
              <a:gd name="T0" fmla="*/ 536526 w 2552672"/>
              <a:gd name="T1" fmla="*/ 0 h 2448272"/>
              <a:gd name="T2" fmla="*/ 2553036 w 2552672"/>
              <a:gd name="T3" fmla="*/ 0 h 2448272"/>
              <a:gd name="T4" fmla="*/ 2065279 w 2552672"/>
              <a:gd name="T5" fmla="*/ 1222582 h 2448272"/>
              <a:gd name="T6" fmla="*/ 0 w 2552672"/>
              <a:gd name="T7" fmla="*/ 1210404 h 2448272"/>
              <a:gd name="T8" fmla="*/ 536526 w 2552672"/>
              <a:gd name="T9" fmla="*/ 0 h 2448272"/>
              <a:gd name="T10" fmla="*/ 0 60000 65536"/>
              <a:gd name="T11" fmla="*/ 0 60000 65536"/>
              <a:gd name="T12" fmla="*/ 0 60000 65536"/>
              <a:gd name="T13" fmla="*/ 0 60000 65536"/>
              <a:gd name="T14" fmla="*/ 0 60000 65536"/>
              <a:gd name="T15" fmla="*/ 0 w 2552672"/>
              <a:gd name="T16" fmla="*/ 0 h 2448272"/>
              <a:gd name="T17" fmla="*/ 2552672 w 2552672"/>
              <a:gd name="T18" fmla="*/ 2448272 h 2448272"/>
            </a:gdLst>
            <a:ahLst/>
            <a:cxnLst>
              <a:cxn ang="T10">
                <a:pos x="T0" y="T1"/>
              </a:cxn>
              <a:cxn ang="T11">
                <a:pos x="T2" y="T3"/>
              </a:cxn>
              <a:cxn ang="T12">
                <a:pos x="T4" y="T5"/>
              </a:cxn>
              <a:cxn ang="T13">
                <a:pos x="T6" y="T7"/>
              </a:cxn>
              <a:cxn ang="T14">
                <a:pos x="T8" y="T9"/>
              </a:cxn>
            </a:cxnLst>
            <a:rect l="T15" t="T16" r="T17" b="T18"/>
            <a:pathLst>
              <a:path w="2552672" h="2448272">
                <a:moveTo>
                  <a:pt x="536448" y="0"/>
                </a:moveTo>
                <a:lnTo>
                  <a:pt x="2552672" y="0"/>
                </a:lnTo>
                <a:lnTo>
                  <a:pt x="2064992" y="2448272"/>
                </a:lnTo>
                <a:lnTo>
                  <a:pt x="0" y="2423888"/>
                </a:lnTo>
                <a:lnTo>
                  <a:pt x="536448" y="0"/>
                </a:lnTo>
                <a:close/>
              </a:path>
            </a:pathLst>
          </a:custGeom>
          <a:solidFill>
            <a:schemeClr val="bg1"/>
          </a:solidFill>
          <a:ln w="9525">
            <a:noFill/>
            <a:miter lim="800000"/>
            <a:headEnd/>
            <a:tailEnd/>
          </a:ln>
        </p:spPr>
        <p:txBody>
          <a:bodyPr lIns="91422" tIns="45711" rIns="91422" bIns="45711" anchor="ctr"/>
          <a:lstStyle/>
          <a:p>
            <a:endParaRPr lang="zh-CN" altLang="en-US"/>
          </a:p>
        </p:txBody>
      </p:sp>
      <p:grpSp>
        <p:nvGrpSpPr>
          <p:cNvPr id="1029" name="Group 7"/>
          <p:cNvGrpSpPr>
            <a:grpSpLocks/>
          </p:cNvGrpSpPr>
          <p:nvPr/>
        </p:nvGrpSpPr>
        <p:grpSpPr bwMode="auto">
          <a:xfrm>
            <a:off x="2602706" y="2284413"/>
            <a:ext cx="2651125" cy="2320925"/>
            <a:chOff x="0" y="0"/>
            <a:chExt cx="2650960" cy="2320472"/>
          </a:xfrm>
        </p:grpSpPr>
        <p:sp>
          <p:nvSpPr>
            <p:cNvPr id="1041" name="矩形 4"/>
            <p:cNvSpPr>
              <a:spLocks noChangeArrowheads="1"/>
            </p:cNvSpPr>
            <p:nvPr/>
          </p:nvSpPr>
          <p:spPr bwMode="auto">
            <a:xfrm>
              <a:off x="490720" y="0"/>
              <a:ext cx="2160240" cy="156208"/>
            </a:xfrm>
            <a:custGeom>
              <a:avLst/>
              <a:gdLst>
                <a:gd name="T0" fmla="*/ 134112 w 2160240"/>
                <a:gd name="T1" fmla="*/ 0 h 156208"/>
                <a:gd name="T2" fmla="*/ 2160240 w 2160240"/>
                <a:gd name="T3" fmla="*/ 12192 h 156208"/>
                <a:gd name="T4" fmla="*/ 2160240 w 2160240"/>
                <a:gd name="T5" fmla="*/ 156208 h 156208"/>
                <a:gd name="T6" fmla="*/ 0 w 2160240"/>
                <a:gd name="T7" fmla="*/ 156208 h 156208"/>
                <a:gd name="T8" fmla="*/ 134112 w 2160240"/>
                <a:gd name="T9" fmla="*/ 0 h 156208"/>
                <a:gd name="T10" fmla="*/ 0 60000 65536"/>
                <a:gd name="T11" fmla="*/ 0 60000 65536"/>
                <a:gd name="T12" fmla="*/ 0 60000 65536"/>
                <a:gd name="T13" fmla="*/ 0 60000 65536"/>
                <a:gd name="T14" fmla="*/ 0 60000 65536"/>
                <a:gd name="T15" fmla="*/ 0 w 2160240"/>
                <a:gd name="T16" fmla="*/ 0 h 156208"/>
                <a:gd name="T17" fmla="*/ 2160240 w 2160240"/>
                <a:gd name="T18" fmla="*/ 156208 h 156208"/>
              </a:gdLst>
              <a:ahLst/>
              <a:cxnLst>
                <a:cxn ang="T10">
                  <a:pos x="T0" y="T1"/>
                </a:cxn>
                <a:cxn ang="T11">
                  <a:pos x="T2" y="T3"/>
                </a:cxn>
                <a:cxn ang="T12">
                  <a:pos x="T4" y="T5"/>
                </a:cxn>
                <a:cxn ang="T13">
                  <a:pos x="T6" y="T7"/>
                </a:cxn>
                <a:cxn ang="T14">
                  <a:pos x="T8" y="T9"/>
                </a:cxn>
              </a:cxnLst>
              <a:rect l="T15" t="T16" r="T17" b="T18"/>
              <a:pathLst>
                <a:path w="2160240" h="156208">
                  <a:moveTo>
                    <a:pt x="134112" y="0"/>
                  </a:moveTo>
                  <a:lnTo>
                    <a:pt x="2160240" y="12192"/>
                  </a:lnTo>
                  <a:lnTo>
                    <a:pt x="2160240" y="156208"/>
                  </a:lnTo>
                  <a:lnTo>
                    <a:pt x="0" y="156208"/>
                  </a:lnTo>
                  <a:lnTo>
                    <a:pt x="134112" y="0"/>
                  </a:lnTo>
                  <a:close/>
                </a:path>
              </a:pathLst>
            </a:custGeom>
            <a:solidFill>
              <a:srgbClr val="A5A5A5"/>
            </a:solidFill>
            <a:ln w="9525">
              <a:noFill/>
              <a:miter lim="800000"/>
              <a:headEnd/>
              <a:tailEnd/>
            </a:ln>
          </p:spPr>
          <p:txBody>
            <a:bodyPr anchor="ctr"/>
            <a:lstStyle/>
            <a:p>
              <a:endParaRPr lang="zh-CN" altLang="en-US"/>
            </a:p>
          </p:txBody>
        </p:sp>
        <p:sp>
          <p:nvSpPr>
            <p:cNvPr id="1042" name="矩形 3"/>
            <p:cNvSpPr>
              <a:spLocks noChangeArrowheads="1"/>
            </p:cNvSpPr>
            <p:nvPr/>
          </p:nvSpPr>
          <p:spPr bwMode="auto">
            <a:xfrm>
              <a:off x="0" y="2192672"/>
              <a:ext cx="2146904" cy="127800"/>
            </a:xfrm>
            <a:custGeom>
              <a:avLst/>
              <a:gdLst>
                <a:gd name="T0" fmla="*/ 0 w 1939139"/>
                <a:gd name="T1" fmla="*/ 0 h 243408"/>
                <a:gd name="T2" fmla="*/ 7282109 w 1939139"/>
                <a:gd name="T3" fmla="*/ 0 h 243408"/>
                <a:gd name="T4" fmla="*/ 7282109 w 1939139"/>
                <a:gd name="T5" fmla="*/ 56 h 243408"/>
                <a:gd name="T6" fmla="*/ 305725 w 1939139"/>
                <a:gd name="T7" fmla="*/ 56 h 243408"/>
                <a:gd name="T8" fmla="*/ 0 w 1939139"/>
                <a:gd name="T9" fmla="*/ 0 h 243408"/>
                <a:gd name="T10" fmla="*/ 0 60000 65536"/>
                <a:gd name="T11" fmla="*/ 0 60000 65536"/>
                <a:gd name="T12" fmla="*/ 0 60000 65536"/>
                <a:gd name="T13" fmla="*/ 0 60000 65536"/>
                <a:gd name="T14" fmla="*/ 0 60000 65536"/>
                <a:gd name="T15" fmla="*/ 0 w 1939139"/>
                <a:gd name="T16" fmla="*/ 0 h 243408"/>
                <a:gd name="T17" fmla="*/ 1939139 w 1939139"/>
                <a:gd name="T18" fmla="*/ 243408 h 243408"/>
              </a:gdLst>
              <a:ahLst/>
              <a:cxnLst>
                <a:cxn ang="T10">
                  <a:pos x="T0" y="T1"/>
                </a:cxn>
                <a:cxn ang="T11">
                  <a:pos x="T2" y="T3"/>
                </a:cxn>
                <a:cxn ang="T12">
                  <a:pos x="T4" y="T5"/>
                </a:cxn>
                <a:cxn ang="T13">
                  <a:pos x="T6" y="T7"/>
                </a:cxn>
                <a:cxn ang="T14">
                  <a:pos x="T8" y="T9"/>
                </a:cxn>
              </a:cxnLst>
              <a:rect l="T15" t="T16" r="T17" b="T18"/>
              <a:pathLst>
                <a:path w="1939139" h="243408">
                  <a:moveTo>
                    <a:pt x="0" y="0"/>
                  </a:moveTo>
                  <a:lnTo>
                    <a:pt x="1939139" y="0"/>
                  </a:lnTo>
                  <a:lnTo>
                    <a:pt x="1939139" y="243408"/>
                  </a:lnTo>
                  <a:lnTo>
                    <a:pt x="81411" y="243408"/>
                  </a:lnTo>
                  <a:lnTo>
                    <a:pt x="0" y="0"/>
                  </a:lnTo>
                  <a:close/>
                </a:path>
              </a:pathLst>
            </a:custGeom>
            <a:solidFill>
              <a:srgbClr val="A5A5A5"/>
            </a:solidFill>
            <a:ln w="9525">
              <a:noFill/>
              <a:miter lim="800000"/>
              <a:headEnd/>
              <a:tailEnd/>
            </a:ln>
          </p:spPr>
          <p:txBody>
            <a:bodyPr anchor="ctr"/>
            <a:lstStyle/>
            <a:p>
              <a:endParaRPr lang="zh-CN" altLang="en-US"/>
            </a:p>
          </p:txBody>
        </p:sp>
      </p:grpSp>
      <p:sp>
        <p:nvSpPr>
          <p:cNvPr id="1030" name="矩形 2"/>
          <p:cNvSpPr>
            <a:spLocks noChangeArrowheads="1"/>
          </p:cNvSpPr>
          <p:nvPr/>
        </p:nvSpPr>
        <p:spPr bwMode="auto">
          <a:xfrm>
            <a:off x="2701131" y="2297113"/>
            <a:ext cx="2552700" cy="2320925"/>
          </a:xfrm>
          <a:custGeom>
            <a:avLst/>
            <a:gdLst>
              <a:gd name="T0" fmla="*/ 536526 w 2552672"/>
              <a:gd name="T1" fmla="*/ 0 h 2448272"/>
              <a:gd name="T2" fmla="*/ 2553036 w 2552672"/>
              <a:gd name="T3" fmla="*/ 0 h 2448272"/>
              <a:gd name="T4" fmla="*/ 2065279 w 2552672"/>
              <a:gd name="T5" fmla="*/ 1222582 h 2448272"/>
              <a:gd name="T6" fmla="*/ 0 w 2552672"/>
              <a:gd name="T7" fmla="*/ 1210404 h 2448272"/>
              <a:gd name="T8" fmla="*/ 536526 w 2552672"/>
              <a:gd name="T9" fmla="*/ 0 h 2448272"/>
              <a:gd name="T10" fmla="*/ 0 60000 65536"/>
              <a:gd name="T11" fmla="*/ 0 60000 65536"/>
              <a:gd name="T12" fmla="*/ 0 60000 65536"/>
              <a:gd name="T13" fmla="*/ 0 60000 65536"/>
              <a:gd name="T14" fmla="*/ 0 60000 65536"/>
              <a:gd name="T15" fmla="*/ 0 w 2552672"/>
              <a:gd name="T16" fmla="*/ 0 h 2448272"/>
              <a:gd name="T17" fmla="*/ 2552672 w 2552672"/>
              <a:gd name="T18" fmla="*/ 2448272 h 2448272"/>
            </a:gdLst>
            <a:ahLst/>
            <a:cxnLst>
              <a:cxn ang="T10">
                <a:pos x="T0" y="T1"/>
              </a:cxn>
              <a:cxn ang="T11">
                <a:pos x="T2" y="T3"/>
              </a:cxn>
              <a:cxn ang="T12">
                <a:pos x="T4" y="T5"/>
              </a:cxn>
              <a:cxn ang="T13">
                <a:pos x="T6" y="T7"/>
              </a:cxn>
              <a:cxn ang="T14">
                <a:pos x="T8" y="T9"/>
              </a:cxn>
            </a:cxnLst>
            <a:rect l="T15" t="T16" r="T17" b="T18"/>
            <a:pathLst>
              <a:path w="2552672" h="2448272">
                <a:moveTo>
                  <a:pt x="536448" y="0"/>
                </a:moveTo>
                <a:lnTo>
                  <a:pt x="2552672" y="0"/>
                </a:lnTo>
                <a:lnTo>
                  <a:pt x="2064992" y="2448272"/>
                </a:lnTo>
                <a:lnTo>
                  <a:pt x="0" y="2423888"/>
                </a:lnTo>
                <a:lnTo>
                  <a:pt x="536448" y="0"/>
                </a:lnTo>
                <a:close/>
              </a:path>
            </a:pathLst>
          </a:custGeom>
          <a:solidFill>
            <a:schemeClr val="bg1"/>
          </a:solidFill>
          <a:ln w="9525">
            <a:noFill/>
            <a:miter lim="800000"/>
            <a:headEnd/>
            <a:tailEnd/>
          </a:ln>
        </p:spPr>
        <p:txBody>
          <a:bodyPr lIns="91422" tIns="45711" rIns="91422" bIns="45711" anchor="ctr"/>
          <a:lstStyle/>
          <a:p>
            <a:endParaRPr lang="zh-CN" altLang="en-US"/>
          </a:p>
        </p:txBody>
      </p:sp>
      <p:sp>
        <p:nvSpPr>
          <p:cNvPr id="1032" name="矩形 2" descr="IMG_2083"/>
          <p:cNvSpPr>
            <a:spLocks noChangeArrowheads="1"/>
          </p:cNvSpPr>
          <p:nvPr/>
        </p:nvSpPr>
        <p:spPr bwMode="auto">
          <a:xfrm>
            <a:off x="528637" y="2311400"/>
            <a:ext cx="2409825" cy="2190750"/>
          </a:xfrm>
          <a:custGeom>
            <a:avLst/>
            <a:gdLst>
              <a:gd name="T0" fmla="*/ 253749 w 2552672"/>
              <a:gd name="T1" fmla="*/ 0 h 2448272"/>
              <a:gd name="T2" fmla="*/ 1207454 w 2552672"/>
              <a:gd name="T3" fmla="*/ 0 h 2448272"/>
              <a:gd name="T4" fmla="*/ 976775 w 2552672"/>
              <a:gd name="T5" fmla="*/ 577285 h 2448272"/>
              <a:gd name="T6" fmla="*/ 0 w 2552672"/>
              <a:gd name="T7" fmla="*/ 571536 h 2448272"/>
              <a:gd name="T8" fmla="*/ 253749 w 2552672"/>
              <a:gd name="T9" fmla="*/ 0 h 2448272"/>
              <a:gd name="T10" fmla="*/ 0 60000 65536"/>
              <a:gd name="T11" fmla="*/ 0 60000 65536"/>
              <a:gd name="T12" fmla="*/ 0 60000 65536"/>
              <a:gd name="T13" fmla="*/ 0 60000 65536"/>
              <a:gd name="T14" fmla="*/ 0 60000 65536"/>
              <a:gd name="T15" fmla="*/ 0 w 2552672"/>
              <a:gd name="T16" fmla="*/ 0 h 2448272"/>
              <a:gd name="T17" fmla="*/ 2552672 w 2552672"/>
              <a:gd name="T18" fmla="*/ 2448272 h 2448272"/>
            </a:gdLst>
            <a:ahLst/>
            <a:cxnLst>
              <a:cxn ang="T10">
                <a:pos x="T0" y="T1"/>
              </a:cxn>
              <a:cxn ang="T11">
                <a:pos x="T2" y="T3"/>
              </a:cxn>
              <a:cxn ang="T12">
                <a:pos x="T4" y="T5"/>
              </a:cxn>
              <a:cxn ang="T13">
                <a:pos x="T6" y="T7"/>
              </a:cxn>
              <a:cxn ang="T14">
                <a:pos x="T8" y="T9"/>
              </a:cxn>
            </a:cxnLst>
            <a:rect l="T15" t="T16" r="T17" b="T18"/>
            <a:pathLst>
              <a:path w="2552672" h="2448272">
                <a:moveTo>
                  <a:pt x="536448" y="0"/>
                </a:moveTo>
                <a:lnTo>
                  <a:pt x="2552672" y="0"/>
                </a:lnTo>
                <a:lnTo>
                  <a:pt x="2064992" y="2448272"/>
                </a:lnTo>
                <a:lnTo>
                  <a:pt x="0" y="2423888"/>
                </a:lnTo>
                <a:lnTo>
                  <a:pt x="536448" y="0"/>
                </a:lnTo>
                <a:close/>
              </a:path>
            </a:pathLst>
          </a:custGeom>
          <a:blipFill dpi="0" rotWithShape="1">
            <a:blip r:embed="rId2" cstate="email"/>
            <a:srcRect/>
            <a:stretch>
              <a:fillRect/>
            </a:stretch>
          </a:blipFill>
          <a:ln w="9525">
            <a:noFill/>
            <a:miter lim="800000"/>
            <a:headEnd/>
            <a:tailEnd/>
          </a:ln>
        </p:spPr>
        <p:txBody>
          <a:bodyPr lIns="90170" tIns="46990" rIns="90170" bIns="46990" anchor="ctr"/>
          <a:lstStyle/>
          <a:p>
            <a:endParaRPr lang="zh-CN" altLang="en-US"/>
          </a:p>
        </p:txBody>
      </p:sp>
      <p:sp>
        <p:nvSpPr>
          <p:cNvPr id="1033" name="矩形 12"/>
          <p:cNvSpPr>
            <a:spLocks noChangeArrowheads="1"/>
          </p:cNvSpPr>
          <p:nvPr/>
        </p:nvSpPr>
        <p:spPr bwMode="auto">
          <a:xfrm>
            <a:off x="5305288" y="2858293"/>
            <a:ext cx="7073107" cy="1182687"/>
          </a:xfrm>
          <a:prstGeom prst="rect">
            <a:avLst/>
          </a:prstGeom>
          <a:noFill/>
          <a:ln w="9525">
            <a:noFill/>
            <a:miter lim="800000"/>
            <a:headEnd/>
            <a:tailEnd/>
          </a:ln>
        </p:spPr>
        <p:txBody>
          <a:bodyPr anchor="ctr"/>
          <a:lstStyle/>
          <a:p>
            <a:pPr algn="ctr"/>
            <a:r>
              <a:rPr lang="zh-CN" altLang="zh-CN" sz="3200" b="1" dirty="0" smtClean="0">
                <a:solidFill>
                  <a:schemeClr val="bg1"/>
                </a:solidFill>
              </a:rPr>
              <a:t>把握广西高校中青年教师基础能力提升项目研究工作的几点要求</a:t>
            </a:r>
            <a:endParaRPr lang="zh-CN" altLang="en-US" sz="3200" b="1" dirty="0">
              <a:solidFill>
                <a:schemeClr val="bg1"/>
              </a:solidFill>
              <a:latin typeface="微软雅黑" pitchFamily="34" charset="-122"/>
              <a:ea typeface="微软雅黑" pitchFamily="34" charset="-122"/>
              <a:sym typeface="微软雅黑" pitchFamily="34" charset="-122"/>
            </a:endParaRPr>
          </a:p>
        </p:txBody>
      </p:sp>
      <p:sp>
        <p:nvSpPr>
          <p:cNvPr id="1036" name="TextBox 47"/>
          <p:cNvSpPr>
            <a:spLocks noChangeArrowheads="1"/>
          </p:cNvSpPr>
          <p:nvPr/>
        </p:nvSpPr>
        <p:spPr bwMode="auto">
          <a:xfrm>
            <a:off x="6025356" y="5594350"/>
            <a:ext cx="5029200" cy="1015663"/>
          </a:xfrm>
          <a:prstGeom prst="rect">
            <a:avLst/>
          </a:prstGeom>
          <a:noFill/>
          <a:ln w="9525">
            <a:noFill/>
            <a:miter lim="800000"/>
            <a:headEnd/>
            <a:tailEnd/>
          </a:ln>
        </p:spPr>
        <p:txBody>
          <a:bodyPr>
            <a:spAutoFit/>
          </a:bodyPr>
          <a:lstStyle/>
          <a:p>
            <a:pPr algn="ctr"/>
            <a:r>
              <a:rPr lang="zh-CN" altLang="en-US" sz="2000" b="1" dirty="0">
                <a:solidFill>
                  <a:schemeClr val="tx2"/>
                </a:solidFill>
                <a:latin typeface="微软雅黑" pitchFamily="34" charset="-122"/>
                <a:ea typeface="微软雅黑" pitchFamily="34" charset="-122"/>
                <a:sym typeface="Tahoma" pitchFamily="34" charset="0"/>
              </a:rPr>
              <a:t>柳州职业技术</a:t>
            </a:r>
            <a:r>
              <a:rPr lang="zh-CN" altLang="en-US" sz="2000" b="1" dirty="0" smtClean="0">
                <a:solidFill>
                  <a:schemeClr val="tx2"/>
                </a:solidFill>
                <a:latin typeface="微软雅黑" pitchFamily="34" charset="-122"/>
                <a:ea typeface="微软雅黑" pitchFamily="34" charset="-122"/>
                <a:sym typeface="Tahoma" pitchFamily="34" charset="0"/>
              </a:rPr>
              <a:t>学院    蓝星</a:t>
            </a:r>
            <a:r>
              <a:rPr lang="zh-CN" altLang="en-US" sz="2000" b="1" dirty="0" smtClean="0">
                <a:solidFill>
                  <a:schemeClr val="tx2"/>
                </a:solidFill>
                <a:latin typeface="微软雅黑" pitchFamily="34" charset="-122"/>
                <a:ea typeface="微软雅黑" pitchFamily="34" charset="-122"/>
                <a:sym typeface="Tahoma" pitchFamily="34" charset="0"/>
              </a:rPr>
              <a:t>华</a:t>
            </a:r>
            <a:endParaRPr lang="en-US" altLang="zh-CN" sz="2000" b="1" dirty="0" smtClean="0">
              <a:solidFill>
                <a:schemeClr val="tx2"/>
              </a:solidFill>
              <a:latin typeface="微软雅黑" pitchFamily="34" charset="-122"/>
              <a:ea typeface="微软雅黑" pitchFamily="34" charset="-122"/>
              <a:sym typeface="Tahoma" pitchFamily="34" charset="0"/>
            </a:endParaRPr>
          </a:p>
          <a:p>
            <a:pPr algn="ctr"/>
            <a:endParaRPr lang="en-US" altLang="zh-CN" sz="2000" b="1" dirty="0" smtClean="0">
              <a:solidFill>
                <a:schemeClr val="tx2"/>
              </a:solidFill>
              <a:latin typeface="微软雅黑" pitchFamily="34" charset="-122"/>
              <a:ea typeface="微软雅黑" pitchFamily="34" charset="-122"/>
              <a:sym typeface="Tahoma" pitchFamily="34" charset="0"/>
            </a:endParaRPr>
          </a:p>
          <a:p>
            <a:pPr algn="ctr"/>
            <a:r>
              <a:rPr lang="en-US" altLang="zh-CN" sz="2000" dirty="0" smtClean="0">
                <a:solidFill>
                  <a:schemeClr val="tx2"/>
                </a:solidFill>
                <a:latin typeface="微软雅黑" pitchFamily="34" charset="-122"/>
                <a:ea typeface="微软雅黑" pitchFamily="34" charset="-122"/>
                <a:sym typeface="Tahoma" pitchFamily="34" charset="0"/>
              </a:rPr>
              <a:t>2017.5.5</a:t>
            </a:r>
            <a:endParaRPr lang="en-US" altLang="zh-CN" sz="2000" dirty="0" smtClean="0">
              <a:solidFill>
                <a:schemeClr val="tx2"/>
              </a:solidFill>
              <a:latin typeface="微软雅黑" pitchFamily="34" charset="-122"/>
              <a:ea typeface="微软雅黑" pitchFamily="34" charset="-122"/>
              <a:sym typeface="Tahoma" pitchFamily="34" charset="0"/>
            </a:endParaRPr>
          </a:p>
        </p:txBody>
      </p:sp>
      <p:pic>
        <p:nvPicPr>
          <p:cNvPr id="1039" name="图片 2"/>
          <p:cNvPicPr>
            <a:picLocks noChangeAspect="1"/>
          </p:cNvPicPr>
          <p:nvPr/>
        </p:nvPicPr>
        <p:blipFill>
          <a:blip r:embed="rId3" cstate="print"/>
          <a:srcRect/>
          <a:stretch>
            <a:fillRect/>
          </a:stretch>
        </p:blipFill>
        <p:spPr bwMode="auto">
          <a:xfrm>
            <a:off x="227806" y="285750"/>
            <a:ext cx="3227388" cy="647700"/>
          </a:xfrm>
          <a:prstGeom prst="rect">
            <a:avLst/>
          </a:prstGeom>
          <a:noFill/>
          <a:ln w="9525">
            <a:noFill/>
            <a:miter lim="800000"/>
            <a:headEnd/>
            <a:tailEnd/>
          </a:ln>
        </p:spPr>
      </p:pic>
      <p:cxnSp>
        <p:nvCxnSpPr>
          <p:cNvPr id="20" name="直接连接符 19"/>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图片 17" descr="图片14.jpg"/>
          <p:cNvPicPr>
            <a:picLocks noChangeAspect="1"/>
          </p:cNvPicPr>
          <p:nvPr/>
        </p:nvPicPr>
        <p:blipFill>
          <a:blip r:embed="rId4" cstate="email"/>
          <a:stretch>
            <a:fillRect/>
          </a:stretch>
        </p:blipFill>
        <p:spPr>
          <a:xfrm>
            <a:off x="2773362" y="2311400"/>
            <a:ext cx="2444750" cy="2305050"/>
          </a:xfrm>
          <a:prstGeom prst="parallelogram">
            <a:avLst>
              <a:gd name="adj" fmla="val 21448"/>
            </a:avLst>
          </a:prstGeom>
        </p:spPr>
      </p:pic>
    </p:spTree>
  </p:cSld>
  <p:clrMapOvr>
    <a:masterClrMapping/>
  </p:clrMapOvr>
  <p:transition spd="slow" advTm="421">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525117" y="1844961"/>
            <a:ext cx="11114705" cy="4339650"/>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（三）材料提交要求</a:t>
            </a:r>
            <a:endParaRPr lang="zh-CN" altLang="zh-CN" sz="2400" dirty="0" smtClean="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2</a:t>
            </a:r>
            <a:r>
              <a:rPr lang="zh-CN" altLang="zh-CN" sz="2400" dirty="0" smtClean="0">
                <a:latin typeface="微软雅黑" pitchFamily="34" charset="-122"/>
                <a:ea typeface="微软雅黑" pitchFamily="34" charset="-122"/>
              </a:rPr>
              <a:t>、各项目负责人需要提交的纸质材料有：</a:t>
            </a:r>
          </a:p>
          <a:p>
            <a:r>
              <a:rPr lang="zh-CN" altLang="zh-CN"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a:t>
            </a:r>
            <a:r>
              <a:rPr lang="zh-CN" altLang="zh-CN" sz="2400" dirty="0" smtClean="0">
                <a:latin typeface="微软雅黑" pitchFamily="34" charset="-122"/>
                <a:ea typeface="微软雅黑" pitchFamily="34" charset="-122"/>
                <a:hlinkClick r:id="rId3" action="ppaction://hlinkfile"/>
              </a:rPr>
              <a:t>结题汇总表（一式</a:t>
            </a:r>
            <a:r>
              <a:rPr lang="en-US" altLang="zh-CN" sz="2400" dirty="0" smtClean="0">
                <a:latin typeface="微软雅黑" pitchFamily="34" charset="-122"/>
                <a:ea typeface="微软雅黑" pitchFamily="34" charset="-122"/>
                <a:hlinkClick r:id="rId3" action="ppaction://hlinkfile"/>
              </a:rPr>
              <a:t>1</a:t>
            </a:r>
            <a:r>
              <a:rPr lang="zh-CN" altLang="zh-CN" sz="2400" dirty="0" smtClean="0">
                <a:latin typeface="微软雅黑" pitchFamily="34" charset="-122"/>
                <a:ea typeface="微软雅黑" pitchFamily="34" charset="-122"/>
                <a:hlinkClick r:id="rId3" action="ppaction://hlinkfile"/>
              </a:rPr>
              <a:t>份）</a:t>
            </a:r>
            <a:endParaRPr lang="zh-CN" altLang="zh-CN" sz="2400" dirty="0" smtClean="0">
              <a:latin typeface="微软雅黑" pitchFamily="34" charset="-122"/>
              <a:ea typeface="微软雅黑" pitchFamily="34" charset="-122"/>
            </a:endParaRPr>
          </a:p>
          <a:p>
            <a:r>
              <a:rPr lang="zh-CN" altLang="zh-CN"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2</a:t>
            </a:r>
            <a:r>
              <a:rPr lang="zh-CN" altLang="zh-CN" sz="2400" dirty="0" smtClean="0">
                <a:latin typeface="微软雅黑" pitchFamily="34" charset="-122"/>
                <a:ea typeface="微软雅黑" pitchFamily="34" charset="-122"/>
              </a:rPr>
              <a:t>）</a:t>
            </a:r>
            <a:r>
              <a:rPr lang="zh-CN" altLang="zh-CN" sz="2400" dirty="0" smtClean="0">
                <a:latin typeface="微软雅黑" pitchFamily="34" charset="-122"/>
                <a:ea typeface="微软雅黑" pitchFamily="34" charset="-122"/>
                <a:hlinkClick r:id="rId4" action="ppaction://hlinkfile"/>
              </a:rPr>
              <a:t>结题申请书（一式</a:t>
            </a:r>
            <a:r>
              <a:rPr lang="en-US" altLang="zh-CN" sz="2400" dirty="0" smtClean="0">
                <a:latin typeface="微软雅黑" pitchFamily="34" charset="-122"/>
                <a:ea typeface="微软雅黑" pitchFamily="34" charset="-122"/>
                <a:hlinkClick r:id="rId4" action="ppaction://hlinkfile"/>
              </a:rPr>
              <a:t>1</a:t>
            </a:r>
            <a:r>
              <a:rPr lang="zh-CN" altLang="zh-CN" sz="2400" dirty="0" smtClean="0">
                <a:latin typeface="微软雅黑" pitchFamily="34" charset="-122"/>
                <a:ea typeface="微软雅黑" pitchFamily="34" charset="-122"/>
                <a:hlinkClick r:id="rId4" action="ppaction://hlinkfile"/>
              </a:rPr>
              <a:t>份</a:t>
            </a:r>
            <a:r>
              <a:rPr lang="en-US" altLang="zh-CN" sz="2400" dirty="0" smtClean="0">
                <a:latin typeface="微软雅黑" pitchFamily="34" charset="-122"/>
                <a:ea typeface="微软雅黑" pitchFamily="34" charset="-122"/>
                <a:hlinkClick r:id="rId4" action="ppaction://hlinkfile"/>
              </a:rPr>
              <a:t>, </a:t>
            </a:r>
            <a:r>
              <a:rPr lang="zh-CN" altLang="zh-CN" sz="2400" dirty="0" smtClean="0">
                <a:latin typeface="微软雅黑" pitchFamily="34" charset="-122"/>
                <a:ea typeface="微软雅黑" pitchFamily="34" charset="-122"/>
                <a:hlinkClick r:id="rId4" action="ppaction://hlinkfile"/>
              </a:rPr>
              <a:t>双面打印）</a:t>
            </a:r>
            <a:endParaRPr lang="zh-CN" altLang="zh-CN" sz="2400" dirty="0" smtClean="0">
              <a:latin typeface="微软雅黑" pitchFamily="34" charset="-122"/>
              <a:ea typeface="微软雅黑" pitchFamily="34" charset="-122"/>
            </a:endParaRPr>
          </a:p>
          <a:p>
            <a:r>
              <a:rPr lang="zh-CN" altLang="zh-CN"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3</a:t>
            </a:r>
            <a:r>
              <a:rPr lang="zh-CN" altLang="zh-CN" sz="2400" dirty="0" smtClean="0">
                <a:latin typeface="微软雅黑" pitchFamily="34" charset="-122"/>
                <a:ea typeface="微软雅黑" pitchFamily="34" charset="-122"/>
              </a:rPr>
              <a:t>）结题支撑材料（一式</a:t>
            </a: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份</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双面打印）</a:t>
            </a:r>
          </a:p>
          <a:p>
            <a:r>
              <a:rPr lang="zh-CN" altLang="zh-CN"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4</a:t>
            </a:r>
            <a:r>
              <a:rPr lang="zh-CN" altLang="zh-CN" sz="2400" dirty="0" smtClean="0">
                <a:latin typeface="微软雅黑" pitchFamily="34" charset="-122"/>
                <a:ea typeface="微软雅黑" pitchFamily="34" charset="-122"/>
              </a:rPr>
              <a:t>）</a:t>
            </a:r>
            <a:r>
              <a:rPr lang="zh-CN" altLang="zh-CN" sz="2400" dirty="0" smtClean="0">
                <a:latin typeface="微软雅黑" pitchFamily="34" charset="-122"/>
                <a:ea typeface="微软雅黑" pitchFamily="34" charset="-122"/>
                <a:hlinkClick r:id="rId4" action="ppaction://hlinkfile"/>
              </a:rPr>
              <a:t>项目申请书复印件</a:t>
            </a:r>
            <a:r>
              <a:rPr lang="zh-CN" altLang="zh-CN" sz="2400" dirty="0" smtClean="0">
                <a:latin typeface="微软雅黑" pitchFamily="34" charset="-122"/>
                <a:ea typeface="微软雅黑" pitchFamily="34" charset="-122"/>
              </a:rPr>
              <a:t>（一式</a:t>
            </a: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份，双面打印，与结题申请书、支撑材料装订在一起）</a:t>
            </a:r>
          </a:p>
          <a:p>
            <a:r>
              <a:rPr lang="zh-CN" altLang="zh-CN" sz="2400" dirty="0" smtClean="0">
                <a:latin typeface="微软雅黑" pitchFamily="34" charset="-122"/>
                <a:ea typeface="微软雅黑" pitchFamily="34" charset="-122"/>
              </a:rPr>
              <a:t>获得教育厅经费资助的项目，在《结题申请书》最后一页的“经费决算表”必须加盖学校财务部门的公章。</a:t>
            </a:r>
          </a:p>
          <a:p>
            <a:r>
              <a:rPr lang="zh-CN" altLang="zh-CN" sz="2400" dirty="0" smtClean="0">
                <a:latin typeface="微软雅黑" pitchFamily="34" charset="-122"/>
                <a:ea typeface="微软雅黑" pitchFamily="34" charset="-122"/>
              </a:rPr>
              <a:t>各项目负责人需要将上述电子文档材料首先报送二级学院，由二级学院汇总后的报送学校科技开发处。</a:t>
            </a:r>
            <a:endParaRPr lang="zh-CN" altLang="zh-CN" sz="24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zh-CN" sz="2800" b="1" dirty="0" smtClean="0">
                <a:latin typeface="微软雅黑" pitchFamily="34" charset="-122"/>
                <a:ea typeface="微软雅黑" pitchFamily="34" charset="-122"/>
              </a:rPr>
              <a:t>结题阶段主要工作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525117" y="1844961"/>
            <a:ext cx="11114705" cy="3970318"/>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（三）材料提交要求</a:t>
            </a:r>
            <a:endParaRPr lang="zh-CN" altLang="zh-CN" sz="2400" dirty="0" smtClean="0">
              <a:latin typeface="微软雅黑" pitchFamily="34" charset="-122"/>
              <a:ea typeface="微软雅黑" pitchFamily="34" charset="-122"/>
            </a:endParaRPr>
          </a:p>
          <a:p>
            <a:pPr>
              <a:lnSpc>
                <a:spcPct val="150000"/>
              </a:lnSpc>
            </a:pPr>
            <a:r>
              <a:rPr lang="en-US" altLang="zh-CN" sz="2400" dirty="0" smtClean="0">
                <a:latin typeface="微软雅黑" pitchFamily="34" charset="-122"/>
                <a:ea typeface="微软雅黑" pitchFamily="34" charset="-122"/>
              </a:rPr>
              <a:t>3</a:t>
            </a:r>
            <a:r>
              <a:rPr lang="zh-CN" altLang="zh-CN" sz="2400" dirty="0" smtClean="0">
                <a:latin typeface="微软雅黑" pitchFamily="34" charset="-122"/>
                <a:ea typeface="微软雅黑" pitchFamily="34" charset="-122"/>
              </a:rPr>
              <a:t>、无法按原项目约定组织实施，确需调整项目内容、考核指标或研究期限的项目，填写《广西高校科研项目调整申请表》，详细说明调整理由及课题的研究进展情况，经科技开发处审核通过后交纸质版。</a:t>
            </a:r>
          </a:p>
          <a:p>
            <a:pPr>
              <a:lnSpc>
                <a:spcPct val="150000"/>
              </a:lnSpc>
            </a:pPr>
            <a:r>
              <a:rPr lang="en-US" altLang="zh-CN" sz="2400" dirty="0" smtClean="0">
                <a:latin typeface="微软雅黑" pitchFamily="34" charset="-122"/>
                <a:ea typeface="微软雅黑" pitchFamily="34" charset="-122"/>
              </a:rPr>
              <a:t>4</a:t>
            </a:r>
            <a:r>
              <a:rPr lang="zh-CN" altLang="zh-CN" sz="2400" dirty="0" smtClean="0">
                <a:latin typeface="微软雅黑" pitchFamily="34" charset="-122"/>
                <a:ea typeface="微软雅黑" pitchFamily="34" charset="-122"/>
              </a:rPr>
              <a:t>、如有成员变更、延期等申请的，请将批复材料作为附件上报。</a:t>
            </a:r>
          </a:p>
          <a:p>
            <a:pPr>
              <a:lnSpc>
                <a:spcPct val="150000"/>
              </a:lnSpc>
            </a:pPr>
            <a:r>
              <a:rPr lang="en-US" altLang="zh-CN" sz="2400" dirty="0" smtClean="0">
                <a:latin typeface="微软雅黑" pitchFamily="34" charset="-122"/>
                <a:ea typeface="微软雅黑" pitchFamily="34" charset="-122"/>
              </a:rPr>
              <a:t>5</a:t>
            </a:r>
            <a:r>
              <a:rPr lang="zh-CN" altLang="zh-CN" sz="2400" dirty="0" smtClean="0">
                <a:latin typeface="微软雅黑" pitchFamily="34" charset="-122"/>
                <a:ea typeface="微软雅黑" pitchFamily="34" charset="-122"/>
              </a:rPr>
              <a:t>、无法继续实施或已失去继续实施意义需要撤销或终止的项目，由项目负责人提交书面申请，科技处审核后提交教育厅备案。</a:t>
            </a:r>
            <a:endParaRPr lang="zh-CN" altLang="zh-CN" sz="24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zh-CN" sz="2800" b="1" dirty="0" smtClean="0">
                <a:latin typeface="微软雅黑" pitchFamily="34" charset="-122"/>
                <a:ea typeface="微软雅黑" pitchFamily="34" charset="-122"/>
              </a:rPr>
              <a:t>结题阶段主要工作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60">
            <a:hlinkClick r:id="rId2"/>
          </p:cNvPr>
          <p:cNvSpPr>
            <a:spLocks noChangeArrowheads="1"/>
          </p:cNvSpPr>
          <p:nvPr/>
        </p:nvSpPr>
        <p:spPr bwMode="auto">
          <a:xfrm>
            <a:off x="5967413" y="3657600"/>
            <a:ext cx="444500" cy="523875"/>
          </a:xfrm>
          <a:prstGeom prst="ellipse">
            <a:avLst/>
          </a:prstGeom>
          <a:solidFill>
            <a:srgbClr val="0079C5">
              <a:alpha val="0"/>
            </a:srgbClr>
          </a:solidFill>
          <a:ln w="9525">
            <a:noFill/>
            <a:round/>
            <a:headEnd/>
            <a:tailEnd/>
          </a:ln>
        </p:spPr>
        <p:txBody>
          <a:bodyPr lIns="91417" tIns="45708" rIns="91417" bIns="45708"/>
          <a:lstStyle/>
          <a:p>
            <a:endParaRPr lang="zh-CN" altLang="zh-CN">
              <a:solidFill>
                <a:srgbClr val="000000"/>
              </a:solidFill>
              <a:sym typeface="Arial" charset="0"/>
            </a:endParaRPr>
          </a:p>
        </p:txBody>
      </p:sp>
      <p:sp>
        <p:nvSpPr>
          <p:cNvPr id="23555" name="Oval 61">
            <a:hlinkClick r:id="rId3"/>
          </p:cNvPr>
          <p:cNvSpPr>
            <a:spLocks noChangeArrowheads="1"/>
          </p:cNvSpPr>
          <p:nvPr/>
        </p:nvSpPr>
        <p:spPr bwMode="auto">
          <a:xfrm>
            <a:off x="5978525" y="4465638"/>
            <a:ext cx="420688" cy="520700"/>
          </a:xfrm>
          <a:prstGeom prst="ellipse">
            <a:avLst/>
          </a:prstGeom>
          <a:solidFill>
            <a:srgbClr val="0079C5">
              <a:alpha val="0"/>
            </a:srgbClr>
          </a:solidFill>
          <a:ln w="9525">
            <a:noFill/>
            <a:round/>
            <a:headEnd/>
            <a:tailEnd/>
          </a:ln>
        </p:spPr>
        <p:txBody>
          <a:bodyPr lIns="91417" tIns="45708" rIns="91417" bIns="45708"/>
          <a:lstStyle/>
          <a:p>
            <a:endParaRPr lang="zh-CN" altLang="zh-CN">
              <a:solidFill>
                <a:srgbClr val="000000"/>
              </a:solidFill>
              <a:sym typeface="Arial" charset="0"/>
            </a:endParaRPr>
          </a:p>
        </p:txBody>
      </p:sp>
      <p:sp>
        <p:nvSpPr>
          <p:cNvPr id="23556" name="矩形​​ 5"/>
          <p:cNvSpPr>
            <a:spLocks noChangeArrowheads="1"/>
          </p:cNvSpPr>
          <p:nvPr/>
        </p:nvSpPr>
        <p:spPr bwMode="auto">
          <a:xfrm>
            <a:off x="0" y="1333500"/>
            <a:ext cx="12190413" cy="407828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287926" tIns="45708" rIns="91417" bIns="45708" anchor="b"/>
          <a:lstStyle/>
          <a:p>
            <a:endParaRPr lang="zh-CN" altLang="zh-CN" sz="2800">
              <a:solidFill>
                <a:srgbClr val="92D050"/>
              </a:solidFill>
              <a:latin typeface="微软雅黑" pitchFamily="34" charset="-122"/>
              <a:ea typeface="微软雅黑" pitchFamily="34" charset="-122"/>
              <a:sym typeface="微软雅黑" pitchFamily="34" charset="-122"/>
            </a:endParaRPr>
          </a:p>
        </p:txBody>
      </p:sp>
      <p:sp>
        <p:nvSpPr>
          <p:cNvPr id="21509" name="Line 33"/>
          <p:cNvSpPr>
            <a:spLocks noChangeShapeType="1"/>
          </p:cNvSpPr>
          <p:nvPr/>
        </p:nvSpPr>
        <p:spPr bwMode="auto">
          <a:xfrm flipV="1">
            <a:off x="6188075" y="2571750"/>
            <a:ext cx="1588" cy="2700338"/>
          </a:xfrm>
          <a:prstGeom prst="line">
            <a:avLst/>
          </a:prstGeom>
          <a:noFill/>
          <a:ln w="33338">
            <a:solidFill>
              <a:srgbClr val="FFFFFF"/>
            </a:solidFill>
            <a:round/>
            <a:headEnd/>
            <a:tailEnd/>
          </a:ln>
        </p:spPr>
        <p:txBody>
          <a:bodyPr lIns="91417" tIns="45708" rIns="91417" bIns="45708"/>
          <a:lstStyle/>
          <a:p>
            <a:endParaRPr lang="zh-CN" altLang="en-US"/>
          </a:p>
        </p:txBody>
      </p:sp>
      <p:sp>
        <p:nvSpPr>
          <p:cNvPr id="21510" name="Line 5"/>
          <p:cNvSpPr>
            <a:spLocks noChangeShapeType="1"/>
          </p:cNvSpPr>
          <p:nvPr/>
        </p:nvSpPr>
        <p:spPr bwMode="auto">
          <a:xfrm>
            <a:off x="0" y="4813300"/>
            <a:ext cx="1922463" cy="15875"/>
          </a:xfrm>
          <a:prstGeom prst="line">
            <a:avLst/>
          </a:prstGeom>
          <a:noFill/>
          <a:ln w="33338">
            <a:solidFill>
              <a:srgbClr val="FFFFFF"/>
            </a:solidFill>
            <a:round/>
            <a:headEnd/>
            <a:tailEnd/>
          </a:ln>
        </p:spPr>
        <p:txBody>
          <a:bodyPr lIns="91417" tIns="45708" rIns="91417" bIns="45708"/>
          <a:lstStyle/>
          <a:p>
            <a:endParaRPr lang="zh-CN" altLang="en-US"/>
          </a:p>
        </p:txBody>
      </p:sp>
      <p:sp>
        <p:nvSpPr>
          <p:cNvPr id="21511" name="Line 19"/>
          <p:cNvSpPr>
            <a:spLocks noChangeShapeType="1"/>
          </p:cNvSpPr>
          <p:nvPr/>
        </p:nvSpPr>
        <p:spPr bwMode="auto">
          <a:xfrm flipH="1">
            <a:off x="1922463" y="3640138"/>
            <a:ext cx="200025" cy="1189037"/>
          </a:xfrm>
          <a:prstGeom prst="line">
            <a:avLst/>
          </a:prstGeom>
          <a:noFill/>
          <a:ln w="33338">
            <a:solidFill>
              <a:schemeClr val="bg1"/>
            </a:solidFill>
            <a:round/>
            <a:headEnd/>
            <a:tailEnd/>
          </a:ln>
        </p:spPr>
        <p:txBody>
          <a:bodyPr lIns="91417" tIns="45708" rIns="91417" bIns="45708"/>
          <a:lstStyle/>
          <a:p>
            <a:endParaRPr lang="zh-CN" altLang="en-US"/>
          </a:p>
        </p:txBody>
      </p:sp>
      <p:sp>
        <p:nvSpPr>
          <p:cNvPr id="21512" name="Line 21"/>
          <p:cNvSpPr>
            <a:spLocks noChangeShapeType="1"/>
          </p:cNvSpPr>
          <p:nvPr/>
        </p:nvSpPr>
        <p:spPr bwMode="auto">
          <a:xfrm>
            <a:off x="3135313" y="3462338"/>
            <a:ext cx="7937" cy="1806575"/>
          </a:xfrm>
          <a:prstGeom prst="line">
            <a:avLst/>
          </a:prstGeom>
          <a:noFill/>
          <a:ln w="33338">
            <a:solidFill>
              <a:schemeClr val="bg1"/>
            </a:solidFill>
            <a:round/>
            <a:headEnd/>
            <a:tailEnd/>
          </a:ln>
        </p:spPr>
        <p:txBody>
          <a:bodyPr lIns="91417" tIns="45708" rIns="91417" bIns="45708"/>
          <a:lstStyle/>
          <a:p>
            <a:endParaRPr lang="zh-CN" altLang="en-US"/>
          </a:p>
        </p:txBody>
      </p:sp>
      <p:sp>
        <p:nvSpPr>
          <p:cNvPr id="21513" name="Oval 22"/>
          <p:cNvSpPr>
            <a:spLocks noChangeArrowheads="1"/>
          </p:cNvSpPr>
          <p:nvPr/>
        </p:nvSpPr>
        <p:spPr bwMode="auto">
          <a:xfrm>
            <a:off x="5680075" y="1592263"/>
            <a:ext cx="1008063" cy="979487"/>
          </a:xfrm>
          <a:prstGeom prst="ellipse">
            <a:avLst/>
          </a:prstGeom>
          <a:noFill/>
          <a:ln w="33338">
            <a:solidFill>
              <a:srgbClr val="FFFFFF"/>
            </a:solidFill>
            <a:round/>
            <a:headEnd/>
            <a:tailEnd/>
          </a:ln>
        </p:spPr>
        <p:txBody>
          <a:bodyPr lIns="91417" tIns="45708" rIns="91417" bIns="45708"/>
          <a:lstStyle/>
          <a:p>
            <a:endParaRPr lang="zh-CN" altLang="en-US"/>
          </a:p>
        </p:txBody>
      </p:sp>
      <p:grpSp>
        <p:nvGrpSpPr>
          <p:cNvPr id="2" name="Group 10"/>
          <p:cNvGrpSpPr>
            <a:grpSpLocks/>
          </p:cNvGrpSpPr>
          <p:nvPr/>
        </p:nvGrpSpPr>
        <p:grpSpPr bwMode="auto">
          <a:xfrm>
            <a:off x="5907088" y="3667125"/>
            <a:ext cx="563562" cy="520700"/>
            <a:chOff x="0" y="0"/>
            <a:chExt cx="438" cy="438"/>
          </a:xfrm>
          <a:solidFill>
            <a:srgbClr val="4F922A"/>
          </a:solidFill>
        </p:grpSpPr>
        <p:sp>
          <p:nvSpPr>
            <p:cNvPr id="13335" name="Freeform 32"/>
            <p:cNvSpPr>
              <a:spLocks noChangeArrowheads="1"/>
            </p:cNvSpPr>
            <p:nvPr/>
          </p:nvSpPr>
          <p:spPr bwMode="auto">
            <a:xfrm>
              <a:off x="100" y="100"/>
              <a:ext cx="240" cy="241"/>
            </a:xfrm>
            <a:custGeom>
              <a:avLst/>
              <a:gdLst>
                <a:gd name="T0" fmla="*/ 47 w 303"/>
                <a:gd name="T1" fmla="*/ 40 h 305"/>
                <a:gd name="T2" fmla="*/ 26 w 303"/>
                <a:gd name="T3" fmla="*/ 20 h 305"/>
                <a:gd name="T4" fmla="*/ 35 w 303"/>
                <a:gd name="T5" fmla="*/ 12 h 305"/>
                <a:gd name="T6" fmla="*/ 0 w 303"/>
                <a:gd name="T7" fmla="*/ 0 h 305"/>
                <a:gd name="T8" fmla="*/ 12 w 303"/>
                <a:gd name="T9" fmla="*/ 34 h 305"/>
                <a:gd name="T10" fmla="*/ 20 w 303"/>
                <a:gd name="T11" fmla="*/ 25 h 305"/>
                <a:gd name="T12" fmla="*/ 40 w 303"/>
                <a:gd name="T13" fmla="*/ 46 h 305"/>
                <a:gd name="T14" fmla="*/ 47 w 303"/>
                <a:gd name="T15" fmla="*/ 40 h 305"/>
                <a:gd name="T16" fmla="*/ 0 60000 65536"/>
                <a:gd name="T17" fmla="*/ 0 60000 65536"/>
                <a:gd name="T18" fmla="*/ 0 60000 65536"/>
                <a:gd name="T19" fmla="*/ 0 60000 65536"/>
                <a:gd name="T20" fmla="*/ 0 60000 65536"/>
                <a:gd name="T21" fmla="*/ 0 60000 65536"/>
                <a:gd name="T22" fmla="*/ 0 60000 65536"/>
                <a:gd name="T23" fmla="*/ 0 60000 65536"/>
                <a:gd name="T24" fmla="*/ 0 w 303"/>
                <a:gd name="T25" fmla="*/ 0 h 305"/>
                <a:gd name="T26" fmla="*/ 303 w 303"/>
                <a:gd name="T27" fmla="*/ 305 h 3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3" h="305">
                  <a:moveTo>
                    <a:pt x="303" y="263"/>
                  </a:moveTo>
                  <a:lnTo>
                    <a:pt x="171" y="131"/>
                  </a:lnTo>
                  <a:lnTo>
                    <a:pt x="223" y="77"/>
                  </a:lnTo>
                  <a:lnTo>
                    <a:pt x="0" y="0"/>
                  </a:lnTo>
                  <a:lnTo>
                    <a:pt x="76" y="224"/>
                  </a:lnTo>
                  <a:lnTo>
                    <a:pt x="129" y="170"/>
                  </a:lnTo>
                  <a:lnTo>
                    <a:pt x="262" y="305"/>
                  </a:lnTo>
                  <a:lnTo>
                    <a:pt x="303" y="263"/>
                  </a:lnTo>
                  <a:close/>
                </a:path>
              </a:pathLst>
            </a:custGeom>
            <a:grpFill/>
            <a:ln w="9525">
              <a:noFill/>
              <a:miter lim="800000"/>
              <a:headEnd/>
              <a:tailEnd/>
            </a:ln>
          </p:spPr>
          <p:txBody>
            <a:bodyPr/>
            <a:lstStyle/>
            <a:p>
              <a:pPr>
                <a:defRPr/>
              </a:pPr>
              <a:endParaRPr lang="zh-CN" altLang="en-US">
                <a:ea typeface="宋体" pitchFamily="2" charset="-122"/>
              </a:endParaRPr>
            </a:p>
          </p:txBody>
        </p:sp>
        <p:sp>
          <p:nvSpPr>
            <p:cNvPr id="13336" name="Oval 30"/>
            <p:cNvSpPr>
              <a:spLocks noChangeArrowheads="1"/>
            </p:cNvSpPr>
            <p:nvPr/>
          </p:nvSpPr>
          <p:spPr bwMode="auto">
            <a:xfrm>
              <a:off x="0" y="0"/>
              <a:ext cx="438" cy="438"/>
            </a:xfrm>
            <a:prstGeom prst="ellipse">
              <a:avLst/>
            </a:prstGeom>
            <a:grpFill/>
            <a:ln w="33338">
              <a:solidFill>
                <a:srgbClr val="FFFFFF"/>
              </a:solidFill>
              <a:round/>
              <a:headEnd/>
              <a:tailEnd/>
            </a:ln>
          </p:spPr>
          <p:txBody>
            <a:bodyPr/>
            <a:lstStyle/>
            <a:p>
              <a:pPr>
                <a:defRPr/>
              </a:pPr>
              <a:endParaRPr lang="zh-CN" altLang="zh-CN">
                <a:solidFill>
                  <a:srgbClr val="000000"/>
                </a:solidFill>
                <a:ea typeface="宋体" pitchFamily="2" charset="-122"/>
                <a:sym typeface="Arial" charset="0"/>
              </a:endParaRPr>
            </a:p>
          </p:txBody>
        </p:sp>
      </p:grpSp>
      <p:sp>
        <p:nvSpPr>
          <p:cNvPr id="21517" name="Freeform 11"/>
          <p:cNvSpPr>
            <a:spLocks noChangeArrowheads="1"/>
          </p:cNvSpPr>
          <p:nvPr/>
        </p:nvSpPr>
        <p:spPr bwMode="auto">
          <a:xfrm>
            <a:off x="1154113" y="3638550"/>
            <a:ext cx="981075" cy="198438"/>
          </a:xfrm>
          <a:custGeom>
            <a:avLst/>
            <a:gdLst>
              <a:gd name="T0" fmla="*/ 0 w 618"/>
              <a:gd name="T1" fmla="*/ 2147483647 h 167"/>
              <a:gd name="T2" fmla="*/ 2147483647 w 618"/>
              <a:gd name="T3" fmla="*/ 2147483647 h 167"/>
              <a:gd name="T4" fmla="*/ 2147483647 w 618"/>
              <a:gd name="T5" fmla="*/ 0 h 167"/>
              <a:gd name="T6" fmla="*/ 2147483647 w 618"/>
              <a:gd name="T7" fmla="*/ 2147483647 h 167"/>
              <a:gd name="T8" fmla="*/ 0 60000 65536"/>
              <a:gd name="T9" fmla="*/ 0 60000 65536"/>
              <a:gd name="T10" fmla="*/ 0 60000 65536"/>
              <a:gd name="T11" fmla="*/ 0 60000 65536"/>
              <a:gd name="T12" fmla="*/ 0 w 618"/>
              <a:gd name="T13" fmla="*/ 0 h 167"/>
              <a:gd name="T14" fmla="*/ 618 w 618"/>
              <a:gd name="T15" fmla="*/ 167 h 167"/>
            </a:gdLst>
            <a:ahLst/>
            <a:cxnLst>
              <a:cxn ang="T8">
                <a:pos x="T0" y="T1"/>
              </a:cxn>
              <a:cxn ang="T9">
                <a:pos x="T2" y="T3"/>
              </a:cxn>
              <a:cxn ang="T10">
                <a:pos x="T4" y="T5"/>
              </a:cxn>
              <a:cxn ang="T11">
                <a:pos x="T6" y="T7"/>
              </a:cxn>
            </a:cxnLst>
            <a:rect l="T12" t="T13" r="T14" b="T15"/>
            <a:pathLst>
              <a:path w="618" h="167">
                <a:moveTo>
                  <a:pt x="0" y="167"/>
                </a:moveTo>
                <a:lnTo>
                  <a:pt x="616" y="20"/>
                </a:lnTo>
                <a:lnTo>
                  <a:pt x="618" y="0"/>
                </a:lnTo>
                <a:lnTo>
                  <a:pt x="2" y="153"/>
                </a:lnTo>
              </a:path>
            </a:pathLst>
          </a:custGeom>
          <a:solidFill>
            <a:schemeClr val="bg1"/>
          </a:solidFill>
          <a:ln w="11113">
            <a:solidFill>
              <a:schemeClr val="bg1"/>
            </a:solidFill>
            <a:miter lim="800000"/>
            <a:headEnd/>
            <a:tailEnd/>
          </a:ln>
        </p:spPr>
        <p:txBody>
          <a:bodyPr lIns="91417" tIns="45708" rIns="91417" bIns="45708"/>
          <a:lstStyle/>
          <a:p>
            <a:endParaRPr lang="zh-CN" altLang="en-US"/>
          </a:p>
        </p:txBody>
      </p:sp>
      <p:sp>
        <p:nvSpPr>
          <p:cNvPr id="21518" name="Freeform 13"/>
          <p:cNvSpPr>
            <a:spLocks/>
          </p:cNvSpPr>
          <p:nvPr/>
        </p:nvSpPr>
        <p:spPr bwMode="auto">
          <a:xfrm>
            <a:off x="2103438" y="3359150"/>
            <a:ext cx="1566862" cy="309563"/>
          </a:xfrm>
          <a:custGeom>
            <a:avLst/>
            <a:gdLst>
              <a:gd name="T0" fmla="*/ 0 w 987"/>
              <a:gd name="T1" fmla="*/ 2147483647 h 260"/>
              <a:gd name="T2" fmla="*/ 2147483647 w 987"/>
              <a:gd name="T3" fmla="*/ 2147483647 h 260"/>
              <a:gd name="T4" fmla="*/ 2147483647 w 987"/>
              <a:gd name="T5" fmla="*/ 0 h 260"/>
              <a:gd name="T6" fmla="*/ 2147483647 w 987"/>
              <a:gd name="T7" fmla="*/ 2147483647 h 260"/>
              <a:gd name="T8" fmla="*/ 0 60000 65536"/>
              <a:gd name="T9" fmla="*/ 0 60000 65536"/>
              <a:gd name="T10" fmla="*/ 0 60000 65536"/>
              <a:gd name="T11" fmla="*/ 0 60000 65536"/>
              <a:gd name="T12" fmla="*/ 0 w 987"/>
              <a:gd name="T13" fmla="*/ 0 h 260"/>
              <a:gd name="T14" fmla="*/ 987 w 987"/>
              <a:gd name="T15" fmla="*/ 260 h 260"/>
            </a:gdLst>
            <a:ahLst/>
            <a:cxnLst>
              <a:cxn ang="T8">
                <a:pos x="T0" y="T1"/>
              </a:cxn>
              <a:cxn ang="T9">
                <a:pos x="T2" y="T3"/>
              </a:cxn>
              <a:cxn ang="T10">
                <a:pos x="T4" y="T5"/>
              </a:cxn>
              <a:cxn ang="T11">
                <a:pos x="T6" y="T7"/>
              </a:cxn>
            </a:cxnLst>
            <a:rect l="T12" t="T13" r="T14" b="T15"/>
            <a:pathLst>
              <a:path w="987" h="260">
                <a:moveTo>
                  <a:pt x="0" y="260"/>
                </a:moveTo>
                <a:lnTo>
                  <a:pt x="985" y="19"/>
                </a:lnTo>
                <a:lnTo>
                  <a:pt x="987" y="0"/>
                </a:lnTo>
                <a:lnTo>
                  <a:pt x="8" y="238"/>
                </a:lnTo>
              </a:path>
            </a:pathLst>
          </a:custGeom>
          <a:solidFill>
            <a:schemeClr val="bg1"/>
          </a:solidFill>
          <a:ln w="11113">
            <a:solidFill>
              <a:schemeClr val="bg1"/>
            </a:solidFill>
            <a:miter lim="800000"/>
            <a:headEnd/>
            <a:tailEnd/>
          </a:ln>
        </p:spPr>
        <p:txBody>
          <a:bodyPr lIns="91417" tIns="45708" rIns="91417" bIns="45708"/>
          <a:lstStyle/>
          <a:p>
            <a:endParaRPr lang="zh-CN" altLang="en-US"/>
          </a:p>
        </p:txBody>
      </p:sp>
      <p:sp>
        <p:nvSpPr>
          <p:cNvPr id="21519" name="Freeform 15"/>
          <p:cNvSpPr>
            <a:spLocks/>
          </p:cNvSpPr>
          <p:nvPr/>
        </p:nvSpPr>
        <p:spPr bwMode="auto">
          <a:xfrm>
            <a:off x="1260475" y="1846263"/>
            <a:ext cx="2541588" cy="844550"/>
          </a:xfrm>
          <a:custGeom>
            <a:avLst/>
            <a:gdLst>
              <a:gd name="T0" fmla="*/ 2147483647 w 1002"/>
              <a:gd name="T1" fmla="*/ 2147483647 h 396"/>
              <a:gd name="T2" fmla="*/ 2147483647 w 1002"/>
              <a:gd name="T3" fmla="*/ 2147483647 h 396"/>
              <a:gd name="T4" fmla="*/ 2147483647 w 1002"/>
              <a:gd name="T5" fmla="*/ 2147483647 h 396"/>
              <a:gd name="T6" fmla="*/ 2147483647 w 1002"/>
              <a:gd name="T7" fmla="*/ 2147483647 h 396"/>
              <a:gd name="T8" fmla="*/ 2147483647 w 1002"/>
              <a:gd name="T9" fmla="*/ 2147483647 h 396"/>
              <a:gd name="T10" fmla="*/ 2147483647 w 1002"/>
              <a:gd name="T11" fmla="*/ 2147483647 h 396"/>
              <a:gd name="T12" fmla="*/ 2147483647 w 1002"/>
              <a:gd name="T13" fmla="*/ 2147483647 h 396"/>
              <a:gd name="T14" fmla="*/ 2147483647 w 1002"/>
              <a:gd name="T15" fmla="*/ 2147483647 h 396"/>
              <a:gd name="T16" fmla="*/ 2147483647 w 1002"/>
              <a:gd name="T17" fmla="*/ 2147483647 h 396"/>
              <a:gd name="T18" fmla="*/ 2147483647 w 1002"/>
              <a:gd name="T19" fmla="*/ 2147483647 h 396"/>
              <a:gd name="T20" fmla="*/ 0 w 1002"/>
              <a:gd name="T21" fmla="*/ 2147483647 h 396"/>
              <a:gd name="T22" fmla="*/ 2147483647 w 1002"/>
              <a:gd name="T23" fmla="*/ 2147483647 h 396"/>
              <a:gd name="T24" fmla="*/ 2147483647 w 1002"/>
              <a:gd name="T25" fmla="*/ 2147483647 h 396"/>
              <a:gd name="T26" fmla="*/ 2147483647 w 1002"/>
              <a:gd name="T27" fmla="*/ 2147483647 h 396"/>
              <a:gd name="T28" fmla="*/ 2147483647 w 1002"/>
              <a:gd name="T29" fmla="*/ 2147483647 h 396"/>
              <a:gd name="T30" fmla="*/ 2147483647 w 1002"/>
              <a:gd name="T31" fmla="*/ 2147483647 h 396"/>
              <a:gd name="T32" fmla="*/ 2147483647 w 1002"/>
              <a:gd name="T33" fmla="*/ 0 h 396"/>
              <a:gd name="T34" fmla="*/ 2147483647 w 1002"/>
              <a:gd name="T35" fmla="*/ 2147483647 h 396"/>
              <a:gd name="T36" fmla="*/ 2147483647 w 1002"/>
              <a:gd name="T37" fmla="*/ 2147483647 h 39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02"/>
              <a:gd name="T58" fmla="*/ 0 h 396"/>
              <a:gd name="T59" fmla="*/ 1002 w 1002"/>
              <a:gd name="T60" fmla="*/ 396 h 39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02" h="396">
                <a:moveTo>
                  <a:pt x="1002" y="3"/>
                </a:moveTo>
                <a:cubicBezTo>
                  <a:pt x="997" y="12"/>
                  <a:pt x="997" y="12"/>
                  <a:pt x="997" y="12"/>
                </a:cubicBezTo>
                <a:cubicBezTo>
                  <a:pt x="993" y="11"/>
                  <a:pt x="993" y="11"/>
                  <a:pt x="993" y="11"/>
                </a:cubicBezTo>
                <a:cubicBezTo>
                  <a:pt x="990" y="10"/>
                  <a:pt x="986" y="9"/>
                  <a:pt x="982" y="9"/>
                </a:cubicBezTo>
                <a:cubicBezTo>
                  <a:pt x="977" y="9"/>
                  <a:pt x="972" y="9"/>
                  <a:pt x="967" y="9"/>
                </a:cubicBezTo>
                <a:cubicBezTo>
                  <a:pt x="962" y="10"/>
                  <a:pt x="957" y="10"/>
                  <a:pt x="953" y="11"/>
                </a:cubicBezTo>
                <a:cubicBezTo>
                  <a:pt x="948" y="13"/>
                  <a:pt x="943" y="14"/>
                  <a:pt x="939" y="16"/>
                </a:cubicBezTo>
                <a:cubicBezTo>
                  <a:pt x="424" y="224"/>
                  <a:pt x="424" y="224"/>
                  <a:pt x="424" y="224"/>
                </a:cubicBezTo>
                <a:cubicBezTo>
                  <a:pt x="376" y="244"/>
                  <a:pt x="376" y="244"/>
                  <a:pt x="376" y="244"/>
                </a:cubicBezTo>
                <a:cubicBezTo>
                  <a:pt x="1" y="396"/>
                  <a:pt x="1" y="396"/>
                  <a:pt x="1" y="396"/>
                </a:cubicBezTo>
                <a:cubicBezTo>
                  <a:pt x="0" y="390"/>
                  <a:pt x="0" y="390"/>
                  <a:pt x="0" y="390"/>
                </a:cubicBezTo>
                <a:cubicBezTo>
                  <a:pt x="377" y="237"/>
                  <a:pt x="377" y="237"/>
                  <a:pt x="377" y="237"/>
                </a:cubicBezTo>
                <a:cubicBezTo>
                  <a:pt x="424" y="218"/>
                  <a:pt x="424" y="218"/>
                  <a:pt x="424" y="218"/>
                </a:cubicBezTo>
                <a:cubicBezTo>
                  <a:pt x="938" y="8"/>
                  <a:pt x="938" y="8"/>
                  <a:pt x="938" y="8"/>
                </a:cubicBezTo>
                <a:cubicBezTo>
                  <a:pt x="943" y="6"/>
                  <a:pt x="948" y="5"/>
                  <a:pt x="954" y="3"/>
                </a:cubicBezTo>
                <a:cubicBezTo>
                  <a:pt x="959" y="2"/>
                  <a:pt x="965" y="1"/>
                  <a:pt x="971" y="1"/>
                </a:cubicBezTo>
                <a:cubicBezTo>
                  <a:pt x="976" y="0"/>
                  <a:pt x="982" y="0"/>
                  <a:pt x="987" y="0"/>
                </a:cubicBezTo>
                <a:cubicBezTo>
                  <a:pt x="992" y="1"/>
                  <a:pt x="996" y="1"/>
                  <a:pt x="1000" y="3"/>
                </a:cubicBezTo>
                <a:cubicBezTo>
                  <a:pt x="1002" y="3"/>
                  <a:pt x="1002" y="3"/>
                  <a:pt x="1002" y="3"/>
                </a:cubicBezTo>
              </a:path>
            </a:pathLst>
          </a:custGeom>
          <a:solidFill>
            <a:schemeClr val="bg1"/>
          </a:solidFill>
          <a:ln w="11113">
            <a:solidFill>
              <a:schemeClr val="bg1"/>
            </a:solidFill>
            <a:miter lim="800000"/>
            <a:headEnd/>
            <a:tailEnd/>
          </a:ln>
        </p:spPr>
        <p:txBody>
          <a:bodyPr lIns="91417" tIns="45708" rIns="91417" bIns="45708"/>
          <a:lstStyle/>
          <a:p>
            <a:endParaRPr lang="zh-CN" altLang="en-US"/>
          </a:p>
        </p:txBody>
      </p:sp>
      <p:sp>
        <p:nvSpPr>
          <p:cNvPr id="21520" name="Freeform 16"/>
          <p:cNvSpPr>
            <a:spLocks noChangeArrowheads="1"/>
          </p:cNvSpPr>
          <p:nvPr/>
        </p:nvSpPr>
        <p:spPr bwMode="auto">
          <a:xfrm>
            <a:off x="938213" y="2678113"/>
            <a:ext cx="325437" cy="1190625"/>
          </a:xfrm>
          <a:custGeom>
            <a:avLst/>
            <a:gdLst>
              <a:gd name="T0" fmla="*/ 2147483647 w 128"/>
              <a:gd name="T1" fmla="*/ 2147483647 h 558"/>
              <a:gd name="T2" fmla="*/ 2147483647 w 128"/>
              <a:gd name="T3" fmla="*/ 2147483647 h 558"/>
              <a:gd name="T4" fmla="*/ 2147483647 w 128"/>
              <a:gd name="T5" fmla="*/ 2147483647 h 558"/>
              <a:gd name="T6" fmla="*/ 2147483647 w 128"/>
              <a:gd name="T7" fmla="*/ 2147483647 h 558"/>
              <a:gd name="T8" fmla="*/ 2147483647 w 128"/>
              <a:gd name="T9" fmla="*/ 2147483647 h 558"/>
              <a:gd name="T10" fmla="*/ 2147483647 w 128"/>
              <a:gd name="T11" fmla="*/ 2147483647 h 558"/>
              <a:gd name="T12" fmla="*/ 2147483647 w 128"/>
              <a:gd name="T13" fmla="*/ 2147483647 h 558"/>
              <a:gd name="T14" fmla="*/ 2147483647 w 128"/>
              <a:gd name="T15" fmla="*/ 2147483647 h 558"/>
              <a:gd name="T16" fmla="*/ 2147483647 w 128"/>
              <a:gd name="T17" fmla="*/ 2147483647 h 558"/>
              <a:gd name="T18" fmla="*/ 2147483647 w 128"/>
              <a:gd name="T19" fmla="*/ 2147483647 h 558"/>
              <a:gd name="T20" fmla="*/ 2147483647 w 128"/>
              <a:gd name="T21" fmla="*/ 2147483647 h 558"/>
              <a:gd name="T22" fmla="*/ 2147483647 w 128"/>
              <a:gd name="T23" fmla="*/ 2147483647 h 558"/>
              <a:gd name="T24" fmla="*/ 2147483647 w 128"/>
              <a:gd name="T25" fmla="*/ 2147483647 h 558"/>
              <a:gd name="T26" fmla="*/ 2147483647 w 128"/>
              <a:gd name="T27" fmla="*/ 2147483647 h 558"/>
              <a:gd name="T28" fmla="*/ 2147483647 w 128"/>
              <a:gd name="T29" fmla="*/ 2147483647 h 558"/>
              <a:gd name="T30" fmla="*/ 2147483647 w 128"/>
              <a:gd name="T31" fmla="*/ 2147483647 h 558"/>
              <a:gd name="T32" fmla="*/ 2147483647 w 128"/>
              <a:gd name="T33" fmla="*/ 2147483647 h 558"/>
              <a:gd name="T34" fmla="*/ 2147483647 w 128"/>
              <a:gd name="T35" fmla="*/ 2147483647 h 558"/>
              <a:gd name="T36" fmla="*/ 0 w 128"/>
              <a:gd name="T37" fmla="*/ 2147483647 h 558"/>
              <a:gd name="T38" fmla="*/ 2147483647 w 128"/>
              <a:gd name="T39" fmla="*/ 2147483647 h 558"/>
              <a:gd name="T40" fmla="*/ 2147483647 w 128"/>
              <a:gd name="T41" fmla="*/ 2147483647 h 558"/>
              <a:gd name="T42" fmla="*/ 2147483647 w 128"/>
              <a:gd name="T43" fmla="*/ 2147483647 h 558"/>
              <a:gd name="T44" fmla="*/ 2147483647 w 128"/>
              <a:gd name="T45" fmla="*/ 2147483647 h 558"/>
              <a:gd name="T46" fmla="*/ 2147483647 w 128"/>
              <a:gd name="T47" fmla="*/ 2147483647 h 558"/>
              <a:gd name="T48" fmla="*/ 2147483647 w 128"/>
              <a:gd name="T49" fmla="*/ 2147483647 h 558"/>
              <a:gd name="T50" fmla="*/ 2147483647 w 128"/>
              <a:gd name="T51" fmla="*/ 2147483647 h 558"/>
              <a:gd name="T52" fmla="*/ 2147483647 w 128"/>
              <a:gd name="T53" fmla="*/ 2147483647 h 558"/>
              <a:gd name="T54" fmla="*/ 2147483647 w 128"/>
              <a:gd name="T55" fmla="*/ 0 h 558"/>
              <a:gd name="T56" fmla="*/ 2147483647 w 128"/>
              <a:gd name="T57" fmla="*/ 2147483647 h 5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8"/>
              <a:gd name="T88" fmla="*/ 0 h 558"/>
              <a:gd name="T89" fmla="*/ 128 w 128"/>
              <a:gd name="T90" fmla="*/ 558 h 5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8" h="558">
                <a:moveTo>
                  <a:pt x="128" y="6"/>
                </a:moveTo>
                <a:cubicBezTo>
                  <a:pt x="124" y="7"/>
                  <a:pt x="124" y="7"/>
                  <a:pt x="124" y="7"/>
                </a:cubicBezTo>
                <a:cubicBezTo>
                  <a:pt x="122" y="8"/>
                  <a:pt x="120" y="9"/>
                  <a:pt x="118" y="11"/>
                </a:cubicBezTo>
                <a:cubicBezTo>
                  <a:pt x="116" y="13"/>
                  <a:pt x="114" y="15"/>
                  <a:pt x="112" y="17"/>
                </a:cubicBezTo>
                <a:cubicBezTo>
                  <a:pt x="111" y="19"/>
                  <a:pt x="109" y="21"/>
                  <a:pt x="108" y="24"/>
                </a:cubicBezTo>
                <a:cubicBezTo>
                  <a:pt x="107" y="26"/>
                  <a:pt x="106" y="28"/>
                  <a:pt x="106" y="31"/>
                </a:cubicBezTo>
                <a:cubicBezTo>
                  <a:pt x="64" y="240"/>
                  <a:pt x="64" y="240"/>
                  <a:pt x="64" y="240"/>
                </a:cubicBezTo>
                <a:cubicBezTo>
                  <a:pt x="55" y="287"/>
                  <a:pt x="55" y="287"/>
                  <a:pt x="55" y="287"/>
                </a:cubicBezTo>
                <a:cubicBezTo>
                  <a:pt x="7" y="530"/>
                  <a:pt x="7" y="530"/>
                  <a:pt x="7" y="530"/>
                </a:cubicBezTo>
                <a:cubicBezTo>
                  <a:pt x="6" y="533"/>
                  <a:pt x="6" y="536"/>
                  <a:pt x="6" y="539"/>
                </a:cubicBezTo>
                <a:cubicBezTo>
                  <a:pt x="6" y="541"/>
                  <a:pt x="7" y="544"/>
                  <a:pt x="8" y="545"/>
                </a:cubicBezTo>
                <a:cubicBezTo>
                  <a:pt x="9" y="547"/>
                  <a:pt x="11" y="548"/>
                  <a:pt x="13" y="549"/>
                </a:cubicBezTo>
                <a:cubicBezTo>
                  <a:pt x="14" y="550"/>
                  <a:pt x="17" y="550"/>
                  <a:pt x="19" y="550"/>
                </a:cubicBezTo>
                <a:cubicBezTo>
                  <a:pt x="86" y="535"/>
                  <a:pt x="86" y="535"/>
                  <a:pt x="86" y="535"/>
                </a:cubicBezTo>
                <a:cubicBezTo>
                  <a:pt x="85" y="543"/>
                  <a:pt x="85" y="543"/>
                  <a:pt x="85" y="543"/>
                </a:cubicBezTo>
                <a:cubicBezTo>
                  <a:pt x="17" y="558"/>
                  <a:pt x="17" y="558"/>
                  <a:pt x="17" y="558"/>
                </a:cubicBezTo>
                <a:cubicBezTo>
                  <a:pt x="14" y="558"/>
                  <a:pt x="11" y="558"/>
                  <a:pt x="9" y="557"/>
                </a:cubicBezTo>
                <a:cubicBezTo>
                  <a:pt x="6" y="556"/>
                  <a:pt x="4" y="554"/>
                  <a:pt x="3" y="552"/>
                </a:cubicBezTo>
                <a:cubicBezTo>
                  <a:pt x="1" y="550"/>
                  <a:pt x="0" y="547"/>
                  <a:pt x="0" y="543"/>
                </a:cubicBezTo>
                <a:cubicBezTo>
                  <a:pt x="0" y="540"/>
                  <a:pt x="0" y="536"/>
                  <a:pt x="1" y="531"/>
                </a:cubicBezTo>
                <a:cubicBezTo>
                  <a:pt x="49" y="289"/>
                  <a:pt x="49" y="289"/>
                  <a:pt x="49" y="289"/>
                </a:cubicBezTo>
                <a:cubicBezTo>
                  <a:pt x="58" y="242"/>
                  <a:pt x="58" y="242"/>
                  <a:pt x="58" y="242"/>
                </a:cubicBezTo>
                <a:cubicBezTo>
                  <a:pt x="100" y="33"/>
                  <a:pt x="100" y="33"/>
                  <a:pt x="100" y="33"/>
                </a:cubicBezTo>
                <a:cubicBezTo>
                  <a:pt x="101" y="30"/>
                  <a:pt x="102" y="26"/>
                  <a:pt x="104" y="23"/>
                </a:cubicBezTo>
                <a:cubicBezTo>
                  <a:pt x="105" y="20"/>
                  <a:pt x="107" y="17"/>
                  <a:pt x="110" y="14"/>
                </a:cubicBezTo>
                <a:cubicBezTo>
                  <a:pt x="112" y="11"/>
                  <a:pt x="114" y="8"/>
                  <a:pt x="117" y="6"/>
                </a:cubicBezTo>
                <a:cubicBezTo>
                  <a:pt x="120" y="4"/>
                  <a:pt x="123" y="2"/>
                  <a:pt x="126" y="1"/>
                </a:cubicBezTo>
                <a:cubicBezTo>
                  <a:pt x="127" y="0"/>
                  <a:pt x="127" y="0"/>
                  <a:pt x="127" y="0"/>
                </a:cubicBezTo>
                <a:lnTo>
                  <a:pt x="128" y="6"/>
                </a:lnTo>
                <a:close/>
              </a:path>
            </a:pathLst>
          </a:custGeom>
          <a:solidFill>
            <a:schemeClr val="bg1"/>
          </a:solidFill>
          <a:ln w="11113">
            <a:solidFill>
              <a:schemeClr val="bg1"/>
            </a:solidFill>
            <a:miter lim="800000"/>
            <a:headEnd/>
            <a:tailEnd/>
          </a:ln>
        </p:spPr>
        <p:txBody>
          <a:bodyPr lIns="91417" tIns="45708" rIns="91417" bIns="45708"/>
          <a:lstStyle/>
          <a:p>
            <a:endParaRPr lang="zh-CN" altLang="en-US"/>
          </a:p>
        </p:txBody>
      </p:sp>
      <p:sp>
        <p:nvSpPr>
          <p:cNvPr id="21521" name="Freeform 17"/>
          <p:cNvSpPr>
            <a:spLocks/>
          </p:cNvSpPr>
          <p:nvPr/>
        </p:nvSpPr>
        <p:spPr bwMode="auto">
          <a:xfrm>
            <a:off x="3673475" y="1852613"/>
            <a:ext cx="1308100" cy="1528762"/>
          </a:xfrm>
          <a:custGeom>
            <a:avLst/>
            <a:gdLst>
              <a:gd name="T0" fmla="*/ 2147483647 w 516"/>
              <a:gd name="T1" fmla="*/ 2147483647 h 716"/>
              <a:gd name="T2" fmla="*/ 2147483647 w 516"/>
              <a:gd name="T3" fmla="*/ 2147483647 h 716"/>
              <a:gd name="T4" fmla="*/ 2147483647 w 516"/>
              <a:gd name="T5" fmla="*/ 2147483647 h 716"/>
              <a:gd name="T6" fmla="*/ 2147483647 w 516"/>
              <a:gd name="T7" fmla="*/ 2147483647 h 716"/>
              <a:gd name="T8" fmla="*/ 2147483647 w 516"/>
              <a:gd name="T9" fmla="*/ 2147483647 h 716"/>
              <a:gd name="T10" fmla="*/ 2147483647 w 516"/>
              <a:gd name="T11" fmla="*/ 2147483647 h 716"/>
              <a:gd name="T12" fmla="*/ 2147483647 w 516"/>
              <a:gd name="T13" fmla="*/ 2147483647 h 716"/>
              <a:gd name="T14" fmla="*/ 2147483647 w 516"/>
              <a:gd name="T15" fmla="*/ 2147483647 h 716"/>
              <a:gd name="T16" fmla="*/ 2147483647 w 516"/>
              <a:gd name="T17" fmla="*/ 2147483647 h 716"/>
              <a:gd name="T18" fmla="*/ 2147483647 w 516"/>
              <a:gd name="T19" fmla="*/ 2147483647 h 716"/>
              <a:gd name="T20" fmla="*/ 2147483647 w 516"/>
              <a:gd name="T21" fmla="*/ 2147483647 h 716"/>
              <a:gd name="T22" fmla="*/ 0 w 516"/>
              <a:gd name="T23" fmla="*/ 2147483647 h 716"/>
              <a:gd name="T24" fmla="*/ 0 w 516"/>
              <a:gd name="T25" fmla="*/ 2147483647 h 716"/>
              <a:gd name="T26" fmla="*/ 2147483647 w 516"/>
              <a:gd name="T27" fmla="*/ 2147483647 h 716"/>
              <a:gd name="T28" fmla="*/ 2147483647 w 516"/>
              <a:gd name="T29" fmla="*/ 2147483647 h 716"/>
              <a:gd name="T30" fmla="*/ 2147483647 w 516"/>
              <a:gd name="T31" fmla="*/ 2147483647 h 716"/>
              <a:gd name="T32" fmla="*/ 2147483647 w 516"/>
              <a:gd name="T33" fmla="*/ 2147483647 h 716"/>
              <a:gd name="T34" fmla="*/ 2147483647 w 516"/>
              <a:gd name="T35" fmla="*/ 2147483647 h 716"/>
              <a:gd name="T36" fmla="*/ 2147483647 w 516"/>
              <a:gd name="T37" fmla="*/ 2147483647 h 716"/>
              <a:gd name="T38" fmla="*/ 2147483647 w 516"/>
              <a:gd name="T39" fmla="*/ 2147483647 h 716"/>
              <a:gd name="T40" fmla="*/ 2147483647 w 516"/>
              <a:gd name="T41" fmla="*/ 2147483647 h 716"/>
              <a:gd name="T42" fmla="*/ 2147483647 w 516"/>
              <a:gd name="T43" fmla="*/ 2147483647 h 716"/>
              <a:gd name="T44" fmla="*/ 2147483647 w 516"/>
              <a:gd name="T45" fmla="*/ 2147483647 h 716"/>
              <a:gd name="T46" fmla="*/ 2147483647 w 516"/>
              <a:gd name="T47" fmla="*/ 0 h 716"/>
              <a:gd name="T48" fmla="*/ 2147483647 w 516"/>
              <a:gd name="T49" fmla="*/ 2147483647 h 7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16"/>
              <a:gd name="T76" fmla="*/ 0 h 716"/>
              <a:gd name="T77" fmla="*/ 516 w 516"/>
              <a:gd name="T78" fmla="*/ 716 h 7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16" h="716">
                <a:moveTo>
                  <a:pt x="46" y="9"/>
                </a:moveTo>
                <a:cubicBezTo>
                  <a:pt x="485" y="148"/>
                  <a:pt x="485" y="148"/>
                  <a:pt x="485" y="148"/>
                </a:cubicBezTo>
                <a:cubicBezTo>
                  <a:pt x="490" y="150"/>
                  <a:pt x="493" y="152"/>
                  <a:pt x="496" y="154"/>
                </a:cubicBezTo>
                <a:cubicBezTo>
                  <a:pt x="499" y="157"/>
                  <a:pt x="500" y="160"/>
                  <a:pt x="501" y="164"/>
                </a:cubicBezTo>
                <a:cubicBezTo>
                  <a:pt x="502" y="167"/>
                  <a:pt x="502" y="171"/>
                  <a:pt x="501" y="175"/>
                </a:cubicBezTo>
                <a:cubicBezTo>
                  <a:pt x="500" y="179"/>
                  <a:pt x="498" y="183"/>
                  <a:pt x="494" y="187"/>
                </a:cubicBezTo>
                <a:cubicBezTo>
                  <a:pt x="113" y="656"/>
                  <a:pt x="113" y="656"/>
                  <a:pt x="113" y="656"/>
                </a:cubicBezTo>
                <a:cubicBezTo>
                  <a:pt x="109" y="660"/>
                  <a:pt x="105" y="664"/>
                  <a:pt x="100" y="668"/>
                </a:cubicBezTo>
                <a:cubicBezTo>
                  <a:pt x="95" y="672"/>
                  <a:pt x="89" y="676"/>
                  <a:pt x="84" y="679"/>
                </a:cubicBezTo>
                <a:cubicBezTo>
                  <a:pt x="78" y="683"/>
                  <a:pt x="72" y="686"/>
                  <a:pt x="66" y="689"/>
                </a:cubicBezTo>
                <a:cubicBezTo>
                  <a:pt x="60" y="691"/>
                  <a:pt x="55" y="693"/>
                  <a:pt x="49" y="694"/>
                </a:cubicBezTo>
                <a:cubicBezTo>
                  <a:pt x="0" y="705"/>
                  <a:pt x="0" y="705"/>
                  <a:pt x="0" y="705"/>
                </a:cubicBezTo>
                <a:cubicBezTo>
                  <a:pt x="0" y="716"/>
                  <a:pt x="0" y="716"/>
                  <a:pt x="0" y="716"/>
                </a:cubicBezTo>
                <a:cubicBezTo>
                  <a:pt x="50" y="705"/>
                  <a:pt x="50" y="705"/>
                  <a:pt x="50" y="705"/>
                </a:cubicBezTo>
                <a:cubicBezTo>
                  <a:pt x="56" y="704"/>
                  <a:pt x="63" y="702"/>
                  <a:pt x="69" y="699"/>
                </a:cubicBezTo>
                <a:cubicBezTo>
                  <a:pt x="76" y="696"/>
                  <a:pt x="83" y="693"/>
                  <a:pt x="89" y="689"/>
                </a:cubicBezTo>
                <a:cubicBezTo>
                  <a:pt x="96" y="685"/>
                  <a:pt x="102" y="680"/>
                  <a:pt x="108" y="676"/>
                </a:cubicBezTo>
                <a:cubicBezTo>
                  <a:pt x="113" y="671"/>
                  <a:pt x="118" y="666"/>
                  <a:pt x="122" y="661"/>
                </a:cubicBezTo>
                <a:cubicBezTo>
                  <a:pt x="506" y="190"/>
                  <a:pt x="506" y="190"/>
                  <a:pt x="506" y="190"/>
                </a:cubicBezTo>
                <a:cubicBezTo>
                  <a:pt x="510" y="185"/>
                  <a:pt x="513" y="180"/>
                  <a:pt x="515" y="174"/>
                </a:cubicBezTo>
                <a:cubicBezTo>
                  <a:pt x="516" y="169"/>
                  <a:pt x="516" y="164"/>
                  <a:pt x="515" y="159"/>
                </a:cubicBezTo>
                <a:cubicBezTo>
                  <a:pt x="514" y="154"/>
                  <a:pt x="511" y="150"/>
                  <a:pt x="508" y="147"/>
                </a:cubicBezTo>
                <a:cubicBezTo>
                  <a:pt x="504" y="143"/>
                  <a:pt x="499" y="140"/>
                  <a:pt x="493" y="138"/>
                </a:cubicBezTo>
                <a:cubicBezTo>
                  <a:pt x="51" y="0"/>
                  <a:pt x="51" y="0"/>
                  <a:pt x="51" y="0"/>
                </a:cubicBezTo>
                <a:lnTo>
                  <a:pt x="46" y="9"/>
                </a:lnTo>
                <a:close/>
              </a:path>
            </a:pathLst>
          </a:custGeom>
          <a:solidFill>
            <a:schemeClr val="bg1"/>
          </a:solidFill>
          <a:ln w="11113">
            <a:solidFill>
              <a:schemeClr val="bg1"/>
            </a:solidFill>
            <a:miter lim="800000"/>
            <a:headEnd/>
            <a:tailEnd/>
          </a:ln>
        </p:spPr>
        <p:txBody>
          <a:bodyPr lIns="91417" tIns="45708" rIns="91417" bIns="45708"/>
          <a:lstStyle/>
          <a:p>
            <a:endParaRPr lang="zh-CN" altLang="en-US"/>
          </a:p>
        </p:txBody>
      </p:sp>
      <p:sp>
        <p:nvSpPr>
          <p:cNvPr id="21522" name="Line 51"/>
          <p:cNvSpPr>
            <a:spLocks noChangeShapeType="1"/>
          </p:cNvSpPr>
          <p:nvPr/>
        </p:nvSpPr>
        <p:spPr bwMode="auto">
          <a:xfrm>
            <a:off x="3128963" y="5265738"/>
            <a:ext cx="3071812" cy="3175"/>
          </a:xfrm>
          <a:prstGeom prst="line">
            <a:avLst/>
          </a:prstGeom>
          <a:noFill/>
          <a:ln w="33338">
            <a:solidFill>
              <a:srgbClr val="FFFFFF"/>
            </a:solidFill>
            <a:round/>
            <a:headEnd/>
            <a:tailEnd/>
          </a:ln>
        </p:spPr>
        <p:txBody>
          <a:bodyPr lIns="91417" tIns="45708" rIns="91417" bIns="45708"/>
          <a:lstStyle/>
          <a:p>
            <a:endParaRPr lang="zh-CN" altLang="en-US"/>
          </a:p>
        </p:txBody>
      </p:sp>
      <p:sp>
        <p:nvSpPr>
          <p:cNvPr id="21525" name="TextBox 66"/>
          <p:cNvSpPr>
            <a:spLocks noChangeArrowheads="1"/>
          </p:cNvSpPr>
          <p:nvPr/>
        </p:nvSpPr>
        <p:spPr bwMode="auto">
          <a:xfrm rot="-1154753">
            <a:off x="1020815" y="2374388"/>
            <a:ext cx="4134419" cy="769417"/>
          </a:xfrm>
          <a:prstGeom prst="rect">
            <a:avLst/>
          </a:prstGeom>
          <a:noFill/>
          <a:ln w="9525">
            <a:noFill/>
            <a:miter lim="800000"/>
            <a:headEnd/>
            <a:tailEnd/>
          </a:ln>
        </p:spPr>
        <p:txBody>
          <a:bodyPr wrap="none" lIns="91417" tIns="45708" rIns="91417" bIns="45708">
            <a:spAutoFit/>
          </a:bodyPr>
          <a:lstStyle/>
          <a:p>
            <a:r>
              <a:rPr lang="zh-CN" altLang="en-US" sz="4400" b="1" dirty="0" smtClean="0">
                <a:solidFill>
                  <a:schemeClr val="bg1"/>
                </a:solidFill>
                <a:latin typeface="微软雅黑" pitchFamily="34" charset="-122"/>
                <a:ea typeface="微软雅黑" pitchFamily="34" charset="-122"/>
              </a:rPr>
              <a:t>感谢您的聆听！</a:t>
            </a:r>
            <a:endParaRPr lang="zh-CN" altLang="en-US" sz="4400" b="1" dirty="0">
              <a:solidFill>
                <a:schemeClr val="bg1"/>
              </a:solidFill>
              <a:latin typeface="微软雅黑" pitchFamily="34" charset="-122"/>
              <a:ea typeface="微软雅黑" pitchFamily="34" charset="-122"/>
            </a:endParaRPr>
          </a:p>
        </p:txBody>
      </p:sp>
      <p:sp>
        <p:nvSpPr>
          <p:cNvPr id="3" name="椭圆 2"/>
          <p:cNvSpPr/>
          <p:nvPr/>
        </p:nvSpPr>
        <p:spPr bwMode="auto">
          <a:xfrm>
            <a:off x="5691188" y="1601788"/>
            <a:ext cx="969962" cy="974725"/>
          </a:xfrm>
          <a:prstGeom prst="ellipse">
            <a:avLst/>
          </a:prstGeom>
          <a:blipFill>
            <a:blip r:embed="rId4" cstate="email"/>
            <a:stretch>
              <a:fillRect/>
            </a:stretch>
          </a:blipFill>
          <a:ln w="9525" cap="flat" cmpd="sng" algn="ctr">
            <a:solidFill>
              <a:schemeClr val="accent1">
                <a:lumMod val="40000"/>
                <a:lumOff val="60000"/>
              </a:schemeClr>
            </a:solidFill>
            <a:prstDash val="solid"/>
            <a:round/>
            <a:headEnd type="none" w="med" len="med"/>
            <a:tailEnd type="none" w="med" len="med"/>
          </a:ln>
          <a:effectLst/>
        </p:spPr>
        <p:txBody>
          <a:bodyPr/>
          <a:lstStyle/>
          <a:p>
            <a:pPr>
              <a:buFont typeface="Arial" pitchFamily="34" charset="0"/>
              <a:buNone/>
              <a:defRPr/>
            </a:pPr>
            <a:endParaRPr lang="zh-CN" altLang="en-US">
              <a:latin typeface="Arial" pitchFamily="34" charset="0"/>
              <a:ea typeface="宋体" pitchFamily="2" charset="-122"/>
            </a:endParaRPr>
          </a:p>
        </p:txBody>
      </p:sp>
      <p:grpSp>
        <p:nvGrpSpPr>
          <p:cNvPr id="26" name="组合 25"/>
          <p:cNvGrpSpPr/>
          <p:nvPr/>
        </p:nvGrpSpPr>
        <p:grpSpPr>
          <a:xfrm>
            <a:off x="7073106" y="2311400"/>
            <a:ext cx="4191793" cy="1117601"/>
            <a:chOff x="7142163" y="1962149"/>
            <a:chExt cx="3213100" cy="698501"/>
          </a:xfrm>
        </p:grpSpPr>
        <p:sp>
          <p:nvSpPr>
            <p:cNvPr id="23573" name="圆角矩形 27"/>
            <p:cNvSpPr>
              <a:spLocks noChangeArrowheads="1"/>
            </p:cNvSpPr>
            <p:nvPr/>
          </p:nvSpPr>
          <p:spPr bwMode="auto">
            <a:xfrm>
              <a:off x="7142163" y="1962149"/>
              <a:ext cx="3213100" cy="698501"/>
            </a:xfrm>
            <a:prstGeom prst="roundRect">
              <a:avLst>
                <a:gd name="adj" fmla="val 16667"/>
              </a:avLst>
            </a:prstGeom>
            <a:solidFill>
              <a:schemeClr val="bg1"/>
            </a:solidFill>
            <a:ln w="9525" algn="ctr">
              <a:noFill/>
              <a:round/>
              <a:headEnd/>
              <a:tailEnd/>
            </a:ln>
          </p:spPr>
          <p:txBody>
            <a:bodyPr/>
            <a:lstStyle/>
            <a:p>
              <a:endParaRPr lang="zh-CN" altLang="en-US"/>
            </a:p>
          </p:txBody>
        </p:sp>
        <p:pic>
          <p:nvPicPr>
            <p:cNvPr id="23574" name="图片 2"/>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7352506" y="2032913"/>
              <a:ext cx="2862580" cy="575849"/>
            </a:xfrm>
            <a:prstGeom prst="rect">
              <a:avLst/>
            </a:prstGeom>
            <a:noFill/>
            <a:ln w="9525">
              <a:noFill/>
              <a:miter lim="800000"/>
              <a:headEnd/>
              <a:tailEnd/>
            </a:ln>
          </p:spPr>
        </p:pic>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510"/>
                                        </p:tgtEl>
                                        <p:attrNameLst>
                                          <p:attrName>style.visibility</p:attrName>
                                        </p:attrNameLst>
                                      </p:cBhvr>
                                      <p:to>
                                        <p:strVal val="visible"/>
                                      </p:to>
                                    </p:set>
                                    <p:animEffect>
                                      <p:cBhvr>
                                        <p:cTn id="7" dur="500"/>
                                        <p:tgtEl>
                                          <p:spTgt spid="2151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1511"/>
                                        </p:tgtEl>
                                        <p:attrNameLst>
                                          <p:attrName>style.visibility</p:attrName>
                                        </p:attrNameLst>
                                      </p:cBhvr>
                                      <p:to>
                                        <p:strVal val="visible"/>
                                      </p:to>
                                    </p:set>
                                    <p:animEffect>
                                      <p:cBhvr>
                                        <p:cTn id="10" dur="500"/>
                                        <p:tgtEl>
                                          <p:spTgt spid="21511"/>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1517"/>
                                        </p:tgtEl>
                                        <p:attrNameLst>
                                          <p:attrName>style.visibility</p:attrName>
                                        </p:attrNameLst>
                                      </p:cBhvr>
                                      <p:to>
                                        <p:strVal val="visible"/>
                                      </p:to>
                                    </p:set>
                                    <p:animEffect>
                                      <p:cBhvr>
                                        <p:cTn id="13" dur="500"/>
                                        <p:tgtEl>
                                          <p:spTgt spid="21517"/>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1520"/>
                                        </p:tgtEl>
                                        <p:attrNameLst>
                                          <p:attrName>style.visibility</p:attrName>
                                        </p:attrNameLst>
                                      </p:cBhvr>
                                      <p:to>
                                        <p:strVal val="visible"/>
                                      </p:to>
                                    </p:set>
                                    <p:animEffect>
                                      <p:cBhvr>
                                        <p:cTn id="16" dur="500"/>
                                        <p:tgtEl>
                                          <p:spTgt spid="2152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1519"/>
                                        </p:tgtEl>
                                        <p:attrNameLst>
                                          <p:attrName>style.visibility</p:attrName>
                                        </p:attrNameLst>
                                      </p:cBhvr>
                                      <p:to>
                                        <p:strVal val="visible"/>
                                      </p:to>
                                    </p:set>
                                    <p:animEffect>
                                      <p:cBhvr>
                                        <p:cTn id="19" dur="500"/>
                                        <p:tgtEl>
                                          <p:spTgt spid="21519"/>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21521"/>
                                        </p:tgtEl>
                                        <p:attrNameLst>
                                          <p:attrName>style.visibility</p:attrName>
                                        </p:attrNameLst>
                                      </p:cBhvr>
                                      <p:to>
                                        <p:strVal val="visible"/>
                                      </p:to>
                                    </p:set>
                                    <p:animEffect>
                                      <p:cBhvr>
                                        <p:cTn id="22" dur="500"/>
                                        <p:tgtEl>
                                          <p:spTgt spid="21521"/>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1518"/>
                                        </p:tgtEl>
                                        <p:attrNameLst>
                                          <p:attrName>style.visibility</p:attrName>
                                        </p:attrNameLst>
                                      </p:cBhvr>
                                      <p:to>
                                        <p:strVal val="visible"/>
                                      </p:to>
                                    </p:set>
                                    <p:animEffect>
                                      <p:cBhvr>
                                        <p:cTn id="25" dur="500"/>
                                        <p:tgtEl>
                                          <p:spTgt spid="21518"/>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1512"/>
                                        </p:tgtEl>
                                        <p:attrNameLst>
                                          <p:attrName>style.visibility</p:attrName>
                                        </p:attrNameLst>
                                      </p:cBhvr>
                                      <p:to>
                                        <p:strVal val="visible"/>
                                      </p:to>
                                    </p:set>
                                    <p:animEffect>
                                      <p:cBhvr>
                                        <p:cTn id="28" dur="500"/>
                                        <p:tgtEl>
                                          <p:spTgt spid="21512"/>
                                        </p:tgtEl>
                                      </p:cBhvr>
                                    </p:animEffect>
                                  </p:childTnLst>
                                </p:cTn>
                              </p:par>
                            </p:childTnLst>
                          </p:cTn>
                        </p:par>
                        <p:par>
                          <p:cTn id="29" fill="hold" nodeType="afterGroup">
                            <p:stCondLst>
                              <p:cond delay="500"/>
                            </p:stCondLst>
                            <p:childTnLst>
                              <p:par>
                                <p:cTn id="30" presetID="22" presetClass="entr" presetSubtype="8" fill="hold" nodeType="afterEffect">
                                  <p:stCondLst>
                                    <p:cond delay="0"/>
                                  </p:stCondLst>
                                  <p:childTnLst>
                                    <p:set>
                                      <p:cBhvr>
                                        <p:cTn id="31" dur="1" fill="hold">
                                          <p:stCondLst>
                                            <p:cond delay="0"/>
                                          </p:stCondLst>
                                        </p:cTn>
                                        <p:tgtEl>
                                          <p:spTgt spid="21525">
                                            <p:txEl>
                                              <p:pRg st="0" end="0"/>
                                            </p:txEl>
                                          </p:spTgt>
                                        </p:tgtEl>
                                        <p:attrNameLst>
                                          <p:attrName>style.visibility</p:attrName>
                                        </p:attrNameLst>
                                      </p:cBhvr>
                                      <p:to>
                                        <p:strVal val="visible"/>
                                      </p:to>
                                    </p:set>
                                    <p:animEffect>
                                      <p:cBhvr>
                                        <p:cTn id="32" dur="500"/>
                                        <p:tgtEl>
                                          <p:spTgt spid="21525">
                                            <p:txEl>
                                              <p:pRg st="0" end="0"/>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1522"/>
                                        </p:tgtEl>
                                        <p:attrNameLst>
                                          <p:attrName>style.visibility</p:attrName>
                                        </p:attrNameLst>
                                      </p:cBhvr>
                                      <p:to>
                                        <p:strVal val="visible"/>
                                      </p:to>
                                    </p:set>
                                    <p:animEffect>
                                      <p:cBhvr>
                                        <p:cTn id="35" dur="500"/>
                                        <p:tgtEl>
                                          <p:spTgt spid="21522"/>
                                        </p:tgtEl>
                                      </p:cBhvr>
                                    </p:animEffect>
                                  </p:childTnLst>
                                </p:cTn>
                              </p:par>
                            </p:childTnLst>
                          </p:cTn>
                        </p:par>
                        <p:par>
                          <p:cTn id="36" fill="hold" nodeType="afterGroup">
                            <p:stCondLst>
                              <p:cond delay="1000"/>
                            </p:stCondLst>
                            <p:childTnLst>
                              <p:par>
                                <p:cTn id="37" presetID="22" presetClass="entr" presetSubtype="4" fill="hold" grpId="0" nodeType="afterEffect">
                                  <p:stCondLst>
                                    <p:cond delay="0"/>
                                  </p:stCondLst>
                                  <p:childTnLst>
                                    <p:set>
                                      <p:cBhvr>
                                        <p:cTn id="38" dur="1" fill="hold">
                                          <p:stCondLst>
                                            <p:cond delay="0"/>
                                          </p:stCondLst>
                                        </p:cTn>
                                        <p:tgtEl>
                                          <p:spTgt spid="21509"/>
                                        </p:tgtEl>
                                        <p:attrNameLst>
                                          <p:attrName>style.visibility</p:attrName>
                                        </p:attrNameLst>
                                      </p:cBhvr>
                                      <p:to>
                                        <p:strVal val="visible"/>
                                      </p:to>
                                    </p:set>
                                    <p:animEffect>
                                      <p:cBhvr>
                                        <p:cTn id="39" dur="500"/>
                                        <p:tgtEl>
                                          <p:spTgt spid="21509"/>
                                        </p:tgtEl>
                                      </p:cBhvr>
                                    </p:animEffect>
                                  </p:childTnLst>
                                </p:cTn>
                              </p:par>
                            </p:childTnLst>
                          </p:cTn>
                        </p:par>
                        <p:par>
                          <p:cTn id="40" fill="hold" nodeType="afterGroup">
                            <p:stCondLst>
                              <p:cond delay="1500"/>
                            </p:stCondLst>
                            <p:childTnLst>
                              <p:par>
                                <p:cTn id="41" presetID="17" presetClass="entr" presetSubtype="10" fill="hold" grpId="0" nodeType="afterEffect">
                                  <p:stCondLst>
                                    <p:cond delay="0"/>
                                  </p:stCondLst>
                                  <p:childTnLst>
                                    <p:set>
                                      <p:cBhvr>
                                        <p:cTn id="42" dur="1" fill="hold">
                                          <p:stCondLst>
                                            <p:cond delay="0"/>
                                          </p:stCondLst>
                                        </p:cTn>
                                        <p:tgtEl>
                                          <p:spTgt spid="21513"/>
                                        </p:tgtEl>
                                        <p:attrNameLst>
                                          <p:attrName>style.visibility</p:attrName>
                                        </p:attrNameLst>
                                      </p:cBhvr>
                                      <p:to>
                                        <p:strVal val="visible"/>
                                      </p:to>
                                    </p:set>
                                    <p:anim calcmode="lin" valueType="num">
                                      <p:cBhvr>
                                        <p:cTn id="43" dur="500" fill="hold"/>
                                        <p:tgtEl>
                                          <p:spTgt spid="21513"/>
                                        </p:tgtEl>
                                        <p:attrNameLst>
                                          <p:attrName>ppt_w</p:attrName>
                                        </p:attrNameLst>
                                      </p:cBhvr>
                                      <p:tavLst>
                                        <p:tav tm="0">
                                          <p:val>
                                            <p:fltVal val="0"/>
                                          </p:val>
                                        </p:tav>
                                        <p:tav tm="100000">
                                          <p:val>
                                            <p:strVal val="#ppt_w"/>
                                          </p:val>
                                        </p:tav>
                                      </p:tavLst>
                                    </p:anim>
                                    <p:anim calcmode="lin" valueType="num">
                                      <p:cBhvr>
                                        <p:cTn id="44" dur="500" fill="hold"/>
                                        <p:tgtEl>
                                          <p:spTgt spid="21513"/>
                                        </p:tgtEl>
                                        <p:attrNameLst>
                                          <p:attrName>ppt_h</p:attrName>
                                        </p:attrNameLst>
                                      </p:cBhvr>
                                      <p:tavLst>
                                        <p:tav tm="0">
                                          <p:val>
                                            <p:strVal val="#ppt_h"/>
                                          </p:val>
                                        </p:tav>
                                        <p:tav tm="100000">
                                          <p:val>
                                            <p:strVal val="#ppt_h"/>
                                          </p:val>
                                        </p:tav>
                                      </p:tavLst>
                                    </p:anim>
                                  </p:childTnLst>
                                </p:cTn>
                              </p:par>
                              <p:par>
                                <p:cTn id="45" presetID="17" presetClass="entr" presetSubtype="10" fill="hold"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500" fill="hold"/>
                                        <p:tgtEl>
                                          <p:spTgt spid="2"/>
                                        </p:tgtEl>
                                        <p:attrNameLst>
                                          <p:attrName>ppt_w</p:attrName>
                                        </p:attrNameLst>
                                      </p:cBhvr>
                                      <p:tavLst>
                                        <p:tav tm="0">
                                          <p:val>
                                            <p:fltVal val="0"/>
                                          </p:val>
                                        </p:tav>
                                        <p:tav tm="100000">
                                          <p:val>
                                            <p:strVal val="#ppt_w"/>
                                          </p:val>
                                        </p:tav>
                                      </p:tavLst>
                                    </p:anim>
                                    <p:anim calcmode="lin" valueType="num">
                                      <p:cBhvr>
                                        <p:cTn id="4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p:bldP spid="21510" grpId="0" animBg="1"/>
      <p:bldP spid="21511" grpId="0" animBg="1"/>
      <p:bldP spid="21512" grpId="0" animBg="1"/>
      <p:bldP spid="21513" grpId="0" bldLvl="0" animBg="1" autoUpdateAnimBg="0"/>
      <p:bldP spid="21517" grpId="0" animBg="1"/>
      <p:bldP spid="21518" grpId="0" animBg="1"/>
      <p:bldP spid="21519" grpId="0" animBg="1"/>
      <p:bldP spid="21520" grpId="0" animBg="1"/>
      <p:bldP spid="21521" grpId="0" animBg="1"/>
      <p:bldP spid="215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0"/>
          <p:cNvGrpSpPr>
            <a:grpSpLocks/>
          </p:cNvGrpSpPr>
          <p:nvPr/>
        </p:nvGrpSpPr>
        <p:grpSpPr bwMode="auto">
          <a:xfrm>
            <a:off x="2114956" y="1473200"/>
            <a:ext cx="8380800" cy="977900"/>
            <a:chOff x="2438400" y="1333500"/>
            <a:chExt cx="7848600" cy="1655762"/>
          </a:xfrm>
        </p:grpSpPr>
        <p:grpSp>
          <p:nvGrpSpPr>
            <p:cNvPr id="3" name="Group 3"/>
            <p:cNvGrpSpPr>
              <a:grpSpLocks/>
            </p:cNvGrpSpPr>
            <p:nvPr/>
          </p:nvGrpSpPr>
          <p:grpSpPr bwMode="auto">
            <a:xfrm>
              <a:off x="2835275" y="1333500"/>
              <a:ext cx="7451725" cy="1655762"/>
              <a:chOff x="0" y="0"/>
              <a:chExt cx="7452320" cy="1656184"/>
            </a:xfrm>
          </p:grpSpPr>
          <p:sp>
            <p:nvSpPr>
              <p:cNvPr id="8" name="矩形 123"/>
              <p:cNvSpPr>
                <a:spLocks noChangeArrowheads="1"/>
              </p:cNvSpPr>
              <p:nvPr/>
            </p:nvSpPr>
            <p:spPr bwMode="auto">
              <a:xfrm>
                <a:off x="0" y="0"/>
                <a:ext cx="7452320" cy="1656184"/>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endParaRPr lang="zh-CN" altLang="zh-CN">
                  <a:solidFill>
                    <a:srgbClr val="FFFFFF"/>
                  </a:solidFill>
                  <a:latin typeface="宋体" charset="-122"/>
                  <a:sym typeface="宋体" charset="-122"/>
                </a:endParaRPr>
              </a:p>
            </p:txBody>
          </p:sp>
          <p:sp>
            <p:nvSpPr>
              <p:cNvPr id="9" name="TextBox 126"/>
              <p:cNvSpPr>
                <a:spLocks noChangeArrowheads="1"/>
              </p:cNvSpPr>
              <p:nvPr/>
            </p:nvSpPr>
            <p:spPr bwMode="auto">
              <a:xfrm>
                <a:off x="1293696" y="236598"/>
                <a:ext cx="4442497" cy="1094634"/>
              </a:xfrm>
              <a:prstGeom prst="rect">
                <a:avLst/>
              </a:prstGeom>
              <a:noFill/>
              <a:ln w="9525">
                <a:noFill/>
                <a:miter lim="800000"/>
                <a:headEnd/>
                <a:tailEnd/>
              </a:ln>
            </p:spPr>
            <p:txBody>
              <a:bodyPr wrap="square">
                <a:spAutoFit/>
              </a:bodyPr>
              <a:lstStyle/>
              <a:p>
                <a:pPr algn="ctr">
                  <a:defRPr/>
                </a:pPr>
                <a:r>
                  <a:rPr lang="zh-CN" altLang="en-US" sz="3600" b="1" spc="300" dirty="0" smtClean="0">
                    <a:solidFill>
                      <a:schemeClr val="bg1"/>
                    </a:solidFill>
                    <a:latin typeface="微软雅黑" pitchFamily="34" charset="-122"/>
                    <a:ea typeface="微软雅黑" pitchFamily="34" charset="-122"/>
                    <a:sym typeface="微软雅黑" pitchFamily="34" charset="-122"/>
                  </a:rPr>
                  <a:t>主要内容</a:t>
                </a:r>
                <a:endParaRPr lang="zh-CN" altLang="en-US" sz="3600" b="1" spc="300" dirty="0">
                  <a:solidFill>
                    <a:schemeClr val="bg1"/>
                  </a:solidFill>
                  <a:latin typeface="微软雅黑" pitchFamily="34" charset="-122"/>
                  <a:ea typeface="微软雅黑" pitchFamily="34" charset="-122"/>
                  <a:sym typeface="微软雅黑" pitchFamily="34" charset="-122"/>
                </a:endParaRPr>
              </a:p>
            </p:txBody>
          </p:sp>
        </p:grpSp>
        <p:sp>
          <p:nvSpPr>
            <p:cNvPr id="7" name="矩形 8"/>
            <p:cNvSpPr>
              <a:spLocks noChangeArrowheads="1"/>
            </p:cNvSpPr>
            <p:nvPr/>
          </p:nvSpPr>
          <p:spPr bwMode="auto">
            <a:xfrm>
              <a:off x="2438400" y="1333500"/>
              <a:ext cx="288925" cy="1655762"/>
            </a:xfrm>
            <a:prstGeom prst="rect">
              <a:avLst/>
            </a:prstGeom>
            <a:solidFill>
              <a:srgbClr val="FFC000"/>
            </a:solidFill>
            <a:ln w="9525">
              <a:noFill/>
              <a:miter lim="800000"/>
              <a:headEnd/>
              <a:tailEnd/>
            </a:ln>
          </p:spPr>
          <p:txBody>
            <a:bodyPr anchor="ctr"/>
            <a:lstStyle/>
            <a:p>
              <a:pPr algn="ctr"/>
              <a:endParaRPr lang="zh-CN" altLang="zh-CN">
                <a:solidFill>
                  <a:srgbClr val="FFFFFF"/>
                </a:solidFill>
                <a:latin typeface="宋体" charset="-122"/>
                <a:sym typeface="宋体" charset="-122"/>
              </a:endParaRPr>
            </a:p>
          </p:txBody>
        </p:sp>
      </p:grpSp>
      <p:grpSp>
        <p:nvGrpSpPr>
          <p:cNvPr id="4" name="组合 24"/>
          <p:cNvGrpSpPr/>
          <p:nvPr/>
        </p:nvGrpSpPr>
        <p:grpSpPr>
          <a:xfrm>
            <a:off x="2113756" y="2800350"/>
            <a:ext cx="8380800" cy="785812"/>
            <a:chOff x="3021806" y="1892300"/>
            <a:chExt cx="6985000" cy="785812"/>
          </a:xfrm>
        </p:grpSpPr>
        <p:sp>
          <p:nvSpPr>
            <p:cNvPr id="11" name="矩形 129">
              <a:hlinkClick r:id="" action="ppaction://noaction"/>
            </p:cNvPr>
            <p:cNvSpPr>
              <a:spLocks noChangeArrowheads="1"/>
            </p:cNvSpPr>
            <p:nvPr/>
          </p:nvSpPr>
          <p:spPr bwMode="auto">
            <a:xfrm>
              <a:off x="3021806" y="1892300"/>
              <a:ext cx="6985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en-US" sz="2800" b="1" dirty="0" smtClean="0">
                  <a:solidFill>
                    <a:schemeClr val="bg1"/>
                  </a:solidFill>
                  <a:latin typeface="微软雅黑" pitchFamily="34" charset="-122"/>
                  <a:ea typeface="微软雅黑" pitchFamily="34" charset="-122"/>
                  <a:sym typeface="微软雅黑" pitchFamily="34" charset="-122"/>
                </a:rPr>
                <a:t>         项目来源</a:t>
              </a:r>
              <a:endParaRPr lang="zh-CN" altLang="en-US" sz="2800" b="1" dirty="0">
                <a:solidFill>
                  <a:schemeClr val="bg1"/>
                </a:solidFill>
                <a:latin typeface="微软雅黑" pitchFamily="34" charset="-122"/>
                <a:ea typeface="微软雅黑" pitchFamily="34" charset="-122"/>
                <a:sym typeface="微软雅黑" pitchFamily="34" charset="-122"/>
              </a:endParaRPr>
            </a:p>
          </p:txBody>
        </p:sp>
        <p:grpSp>
          <p:nvGrpSpPr>
            <p:cNvPr id="5" name="组合 9"/>
            <p:cNvGrpSpPr>
              <a:grpSpLocks/>
            </p:cNvGrpSpPr>
            <p:nvPr/>
          </p:nvGrpSpPr>
          <p:grpSpPr bwMode="auto">
            <a:xfrm>
              <a:off x="3242004" y="2034603"/>
              <a:ext cx="353099" cy="492124"/>
              <a:chOff x="2195513" y="477838"/>
              <a:chExt cx="431189" cy="492125"/>
            </a:xfrm>
          </p:grpSpPr>
          <p:sp>
            <p:nvSpPr>
              <p:cNvPr id="13" name="矩形 17"/>
              <p:cNvSpPr>
                <a:spLocks noChangeArrowheads="1"/>
              </p:cNvSpPr>
              <p:nvPr/>
            </p:nvSpPr>
            <p:spPr bwMode="auto">
              <a:xfrm>
                <a:off x="2195513" y="477838"/>
                <a:ext cx="360362" cy="360362"/>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90170" tIns="46990" rIns="90170" bIns="46990" anchor="ctr"/>
              <a:lstStyle/>
              <a:p>
                <a:endParaRPr lang="zh-CN" altLang="zh-CN" b="1">
                  <a:solidFill>
                    <a:schemeClr val="bg1"/>
                  </a:solidFill>
                  <a:ea typeface="微软雅黑" pitchFamily="34" charset="-122"/>
                </a:endParaRPr>
              </a:p>
            </p:txBody>
          </p:sp>
          <p:sp>
            <p:nvSpPr>
              <p:cNvPr id="14" name="矩形 18"/>
              <p:cNvSpPr>
                <a:spLocks noChangeArrowheads="1"/>
              </p:cNvSpPr>
              <p:nvPr/>
            </p:nvSpPr>
            <p:spPr bwMode="auto">
              <a:xfrm>
                <a:off x="2460015" y="804863"/>
                <a:ext cx="166687" cy="1651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90170" tIns="46990" rIns="90170" bIns="46990" anchor="ctr"/>
              <a:lstStyle/>
              <a:p>
                <a:endParaRPr lang="zh-CN" altLang="zh-CN" b="1">
                  <a:solidFill>
                    <a:schemeClr val="bg1"/>
                  </a:solidFill>
                  <a:ea typeface="微软雅黑" pitchFamily="34" charset="-122"/>
                </a:endParaRPr>
              </a:p>
            </p:txBody>
          </p:sp>
        </p:grpSp>
      </p:grpSp>
      <p:grpSp>
        <p:nvGrpSpPr>
          <p:cNvPr id="6" name="组合 25"/>
          <p:cNvGrpSpPr/>
          <p:nvPr/>
        </p:nvGrpSpPr>
        <p:grpSpPr>
          <a:xfrm>
            <a:off x="2062758" y="3933056"/>
            <a:ext cx="8382000" cy="785812"/>
            <a:chOff x="2979308" y="1907406"/>
            <a:chExt cx="6985000" cy="785812"/>
          </a:xfrm>
        </p:grpSpPr>
        <p:sp>
          <p:nvSpPr>
            <p:cNvPr id="27" name="矩形 129">
              <a:hlinkClick r:id="" action="ppaction://noaction"/>
            </p:cNvPr>
            <p:cNvSpPr>
              <a:spLocks noChangeArrowheads="1"/>
            </p:cNvSpPr>
            <p:nvPr/>
          </p:nvSpPr>
          <p:spPr bwMode="auto">
            <a:xfrm>
              <a:off x="2979308" y="1907406"/>
              <a:ext cx="6985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en-US" altLang="zh-CN" sz="2400" b="1" dirty="0" smtClean="0"/>
                <a:t>              </a:t>
              </a:r>
              <a:r>
                <a:rPr lang="zh-CN" altLang="zh-CN" sz="2800" b="1" dirty="0" smtClean="0">
                  <a:solidFill>
                    <a:schemeClr val="bg1"/>
                  </a:solidFill>
                  <a:latin typeface="微软雅黑" pitchFamily="34" charset="-122"/>
                  <a:ea typeface="微软雅黑" pitchFamily="34" charset="-122"/>
                  <a:sym typeface="微软雅黑" pitchFamily="34" charset="-122"/>
                </a:rPr>
                <a:t>项目管理相关方主要工作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grpSp>
          <p:nvGrpSpPr>
            <p:cNvPr id="10" name="组合 9"/>
            <p:cNvGrpSpPr>
              <a:grpSpLocks/>
            </p:cNvGrpSpPr>
            <p:nvPr/>
          </p:nvGrpSpPr>
          <p:grpSpPr bwMode="auto">
            <a:xfrm>
              <a:off x="3242004" y="2034603"/>
              <a:ext cx="353099" cy="492124"/>
              <a:chOff x="2195513" y="477838"/>
              <a:chExt cx="431189" cy="492125"/>
            </a:xfrm>
          </p:grpSpPr>
          <p:sp>
            <p:nvSpPr>
              <p:cNvPr id="29" name="矩形 17"/>
              <p:cNvSpPr>
                <a:spLocks noChangeArrowheads="1"/>
              </p:cNvSpPr>
              <p:nvPr/>
            </p:nvSpPr>
            <p:spPr bwMode="auto">
              <a:xfrm>
                <a:off x="2195513" y="477838"/>
                <a:ext cx="360362" cy="360362"/>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90170" tIns="46990" rIns="90170" bIns="46990" anchor="ctr"/>
              <a:lstStyle/>
              <a:p>
                <a:endParaRPr lang="zh-CN" altLang="zh-CN" b="1">
                  <a:solidFill>
                    <a:schemeClr val="bg1"/>
                  </a:solidFill>
                  <a:ea typeface="微软雅黑" pitchFamily="34" charset="-122"/>
                </a:endParaRPr>
              </a:p>
            </p:txBody>
          </p:sp>
          <p:sp>
            <p:nvSpPr>
              <p:cNvPr id="30" name="矩形 18"/>
              <p:cNvSpPr>
                <a:spLocks noChangeArrowheads="1"/>
              </p:cNvSpPr>
              <p:nvPr/>
            </p:nvSpPr>
            <p:spPr bwMode="auto">
              <a:xfrm>
                <a:off x="2460015" y="804863"/>
                <a:ext cx="166687" cy="1651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90170" tIns="46990" rIns="90170" bIns="46990" anchor="ctr"/>
              <a:lstStyle/>
              <a:p>
                <a:endParaRPr lang="zh-CN" altLang="zh-CN" b="1">
                  <a:solidFill>
                    <a:schemeClr val="bg1"/>
                  </a:solidFill>
                  <a:ea typeface="微软雅黑" pitchFamily="34" charset="-122"/>
                </a:endParaRPr>
              </a:p>
            </p:txBody>
          </p:sp>
        </p:grpSp>
      </p:grpSp>
      <p:grpSp>
        <p:nvGrpSpPr>
          <p:cNvPr id="12" name="组合 37"/>
          <p:cNvGrpSpPr/>
          <p:nvPr/>
        </p:nvGrpSpPr>
        <p:grpSpPr>
          <a:xfrm>
            <a:off x="0" y="285750"/>
            <a:ext cx="3510756" cy="700088"/>
            <a:chOff x="0" y="285750"/>
            <a:chExt cx="3510756" cy="700088"/>
          </a:xfrm>
        </p:grpSpPr>
        <p:pic>
          <p:nvPicPr>
            <p:cNvPr id="36"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37" name="直接连接符 36"/>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0" name="组合 24"/>
          <p:cNvGrpSpPr/>
          <p:nvPr/>
        </p:nvGrpSpPr>
        <p:grpSpPr>
          <a:xfrm>
            <a:off x="2062758" y="4941168"/>
            <a:ext cx="8380800" cy="785812"/>
            <a:chOff x="3021806" y="1892300"/>
            <a:chExt cx="6985000" cy="785812"/>
          </a:xfrm>
        </p:grpSpPr>
        <p:sp>
          <p:nvSpPr>
            <p:cNvPr id="21" name="矩形 129">
              <a:hlinkClick r:id="" action="ppaction://noaction"/>
            </p:cNvPr>
            <p:cNvSpPr>
              <a:spLocks noChangeArrowheads="1"/>
            </p:cNvSpPr>
            <p:nvPr/>
          </p:nvSpPr>
          <p:spPr bwMode="auto">
            <a:xfrm>
              <a:off x="3021806" y="1892300"/>
              <a:ext cx="6985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en-US" altLang="zh-CN" sz="2800" b="1" dirty="0" smtClean="0"/>
                <a:t>            </a:t>
              </a:r>
              <a:r>
                <a:rPr lang="zh-CN" altLang="zh-CN" sz="2800" b="1" dirty="0" smtClean="0">
                  <a:solidFill>
                    <a:schemeClr val="bg1"/>
                  </a:solidFill>
                  <a:latin typeface="微软雅黑" pitchFamily="34" charset="-122"/>
                  <a:ea typeface="微软雅黑" pitchFamily="34" charset="-122"/>
                  <a:sym typeface="微软雅黑" pitchFamily="34" charset="-122"/>
                </a:rPr>
                <a:t>结题阶段主要工作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grpSp>
          <p:nvGrpSpPr>
            <p:cNvPr id="22" name="组合 9"/>
            <p:cNvGrpSpPr>
              <a:grpSpLocks/>
            </p:cNvGrpSpPr>
            <p:nvPr/>
          </p:nvGrpSpPr>
          <p:grpSpPr bwMode="auto">
            <a:xfrm>
              <a:off x="3242004" y="2034603"/>
              <a:ext cx="353099" cy="492124"/>
              <a:chOff x="2195513" y="477838"/>
              <a:chExt cx="431189" cy="492125"/>
            </a:xfrm>
          </p:grpSpPr>
          <p:sp>
            <p:nvSpPr>
              <p:cNvPr id="23" name="矩形 17"/>
              <p:cNvSpPr>
                <a:spLocks noChangeArrowheads="1"/>
              </p:cNvSpPr>
              <p:nvPr/>
            </p:nvSpPr>
            <p:spPr bwMode="auto">
              <a:xfrm>
                <a:off x="2195513" y="477838"/>
                <a:ext cx="360362" cy="360362"/>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90170" tIns="46990" rIns="90170" bIns="46990" anchor="ctr"/>
              <a:lstStyle/>
              <a:p>
                <a:endParaRPr lang="zh-CN" altLang="zh-CN" b="1">
                  <a:solidFill>
                    <a:schemeClr val="bg1"/>
                  </a:solidFill>
                  <a:ea typeface="微软雅黑" pitchFamily="34" charset="-122"/>
                </a:endParaRPr>
              </a:p>
            </p:txBody>
          </p:sp>
          <p:sp>
            <p:nvSpPr>
              <p:cNvPr id="24" name="矩形 18"/>
              <p:cNvSpPr>
                <a:spLocks noChangeArrowheads="1"/>
              </p:cNvSpPr>
              <p:nvPr/>
            </p:nvSpPr>
            <p:spPr bwMode="auto">
              <a:xfrm>
                <a:off x="2460015" y="804863"/>
                <a:ext cx="166687" cy="1651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90170" tIns="46990" rIns="90170" bIns="46990" anchor="ctr"/>
              <a:lstStyle/>
              <a:p>
                <a:endParaRPr lang="zh-CN" altLang="zh-CN" b="1">
                  <a:solidFill>
                    <a:schemeClr val="bg1"/>
                  </a:solidFill>
                  <a:ea typeface="微软雅黑" pitchFamily="34" charset="-122"/>
                </a:endParaRPr>
              </a:p>
            </p:txBody>
          </p:sp>
        </p:gr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694606" y="1196752"/>
            <a:ext cx="1176925" cy="369332"/>
          </a:xfrm>
          <a:prstGeom prst="rect">
            <a:avLst/>
          </a:prstGeom>
        </p:spPr>
        <p:txBody>
          <a:bodyPr wrap="none">
            <a:spAutoFit/>
          </a:bodyPr>
          <a:lstStyle/>
          <a:p>
            <a:r>
              <a:rPr lang="zh-CN" altLang="en-US" b="1" dirty="0" smtClean="0">
                <a:solidFill>
                  <a:schemeClr val="bg1"/>
                </a:solidFill>
                <a:latin typeface="微软雅黑" pitchFamily="34" charset="-122"/>
                <a:ea typeface="微软雅黑" pitchFamily="34" charset="-122"/>
                <a:sym typeface="微软雅黑" pitchFamily="34" charset="-122"/>
              </a:rPr>
              <a:t> 项目来源</a:t>
            </a:r>
            <a:endParaRPr lang="zh-CN" altLang="en-US" dirty="0"/>
          </a:p>
        </p:txBody>
      </p:sp>
      <p:sp>
        <p:nvSpPr>
          <p:cNvPr id="8" name="矩形 129">
            <a:hlinkClick r:id="" action="ppaction://noaction"/>
          </p:cNvPr>
          <p:cNvSpPr>
            <a:spLocks noChangeArrowheads="1"/>
          </p:cNvSpPr>
          <p:nvPr/>
        </p:nvSpPr>
        <p:spPr bwMode="auto">
          <a:xfrm>
            <a:off x="406574" y="1268760"/>
            <a:ext cx="83808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en-US" sz="2800" b="1" dirty="0" smtClean="0">
                <a:solidFill>
                  <a:schemeClr val="bg1"/>
                </a:solidFill>
                <a:latin typeface="微软雅黑" pitchFamily="34" charset="-122"/>
                <a:ea typeface="微软雅黑" pitchFamily="34" charset="-122"/>
                <a:sym typeface="微软雅黑" pitchFamily="34" charset="-122"/>
              </a:rPr>
              <a:t>项目来源</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
        <p:nvSpPr>
          <p:cNvPr id="9" name="矩形 8"/>
          <p:cNvSpPr/>
          <p:nvPr/>
        </p:nvSpPr>
        <p:spPr>
          <a:xfrm>
            <a:off x="478582" y="2828836"/>
            <a:ext cx="11017224" cy="1689052"/>
          </a:xfrm>
          <a:prstGeom prst="rect">
            <a:avLst/>
          </a:prstGeom>
        </p:spPr>
        <p:txBody>
          <a:bodyPr wrap="square">
            <a:spAutoFit/>
          </a:bodyPr>
          <a:lstStyle/>
          <a:p>
            <a:pPr>
              <a:lnSpc>
                <a:spcPct val="150000"/>
              </a:lnSpc>
            </a:pPr>
            <a:r>
              <a:rPr lang="zh-CN" altLang="zh-CN" sz="2400" dirty="0" smtClean="0">
                <a:latin typeface="微软雅黑" pitchFamily="34" charset="-122"/>
                <a:ea typeface="微软雅黑" pitchFamily="34" charset="-122"/>
              </a:rPr>
              <a:t>教育厅为贯彻落实全区高等教育综合改革会议精神，根据《广西壮族自治区人民政府办公厅关于实施广西高等教育强基创优计划推进高等学校创新创业教育改革的通知》（桂政办发【</a:t>
            </a:r>
            <a:r>
              <a:rPr lang="en-US" altLang="zh-CN" sz="2400" dirty="0" smtClean="0">
                <a:latin typeface="微软雅黑" pitchFamily="34" charset="-122"/>
                <a:ea typeface="微软雅黑" pitchFamily="34" charset="-122"/>
              </a:rPr>
              <a:t>2015</a:t>
            </a:r>
            <a:r>
              <a:rPr lang="zh-CN" altLang="zh-CN"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49</a:t>
            </a:r>
            <a:r>
              <a:rPr lang="zh-CN" altLang="zh-CN" sz="2400" dirty="0" smtClean="0">
                <a:latin typeface="微软雅黑" pitchFamily="34" charset="-122"/>
                <a:ea typeface="微软雅黑" pitchFamily="34" charset="-122"/>
              </a:rPr>
              <a:t>号），设立此研究项目。</a:t>
            </a:r>
            <a:endParaRPr lang="zh-CN" altLang="en-US" sz="2400" dirty="0">
              <a:latin typeface="微软雅黑" pitchFamily="34" charset="-122"/>
              <a:ea typeface="微软雅黑" pitchFamily="34" charset="-122"/>
            </a:endParaRPr>
          </a:p>
        </p:txBody>
      </p:sp>
    </p:spTree>
    <p:extLst>
      <p:ext uri="{BB962C8B-B14F-4D97-AF65-F5344CB8AC3E}">
        <p14:creationId xmlns:p14="http://schemas.microsoft.com/office/powerpoint/2010/main" val="1175484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550590" y="1988840"/>
            <a:ext cx="10009112" cy="3351046"/>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科技开发处：</a:t>
            </a:r>
            <a:endParaRPr lang="zh-CN" altLang="zh-CN" sz="2400" dirty="0" smtClean="0">
              <a:latin typeface="微软雅黑" pitchFamily="34" charset="-122"/>
              <a:ea typeface="微软雅黑" pitchFamily="34" charset="-122"/>
            </a:endParaRPr>
          </a:p>
          <a:p>
            <a:pPr>
              <a:lnSpc>
                <a:spcPct val="150000"/>
              </a:lnSpc>
            </a:pPr>
            <a:r>
              <a:rPr lang="zh-CN" altLang="zh-CN" sz="2400" dirty="0" smtClean="0">
                <a:latin typeface="微软雅黑" pitchFamily="34" charset="-122"/>
                <a:ea typeface="微软雅黑" pitchFamily="34" charset="-122"/>
              </a:rPr>
              <a:t>做好项目过程的协调、服务和指导工作。开展研究项目中期检查，检查的主要内容是是否按照申报书年度计划开展工作，取得的阶段性成果，下一阶段主要工作和进度，存在主要问题和解决措施。</a:t>
            </a:r>
          </a:p>
          <a:p>
            <a:pPr>
              <a:lnSpc>
                <a:spcPct val="150000"/>
              </a:lnSpc>
            </a:pPr>
            <a:r>
              <a:rPr lang="zh-CN" altLang="zh-CN" sz="2400" dirty="0" smtClean="0">
                <a:latin typeface="微软雅黑" pitchFamily="34" charset="-122"/>
                <a:ea typeface="微软雅黑" pitchFamily="34" charset="-122"/>
              </a:rPr>
              <a:t>做好结题验收工作。组织学校层面项目验收工作。项目经学校验收并同意结题，才能够申请教育厅结题。项目负责人也可提前结题。</a:t>
            </a:r>
            <a:endParaRPr lang="zh-CN" altLang="zh-CN" sz="24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zh-CN" sz="2800" b="1" dirty="0" smtClean="0">
                <a:solidFill>
                  <a:schemeClr val="bg1"/>
                </a:solidFill>
                <a:latin typeface="微软雅黑" pitchFamily="34" charset="-122"/>
                <a:ea typeface="微软雅黑" pitchFamily="34" charset="-122"/>
                <a:sym typeface="微软雅黑" pitchFamily="34" charset="-122"/>
              </a:rPr>
              <a:t>项目管理相关方主要工作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406574" y="1790423"/>
            <a:ext cx="10009112" cy="4801314"/>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二级学院：</a:t>
            </a:r>
            <a:endParaRPr lang="zh-CN" altLang="zh-CN" sz="2400" dirty="0" smtClean="0">
              <a:latin typeface="微软雅黑" pitchFamily="34" charset="-122"/>
              <a:ea typeface="微软雅黑" pitchFamily="34" charset="-122"/>
            </a:endParaRPr>
          </a:p>
          <a:p>
            <a:pPr>
              <a:lnSpc>
                <a:spcPct val="150000"/>
              </a:lnSpc>
            </a:pPr>
            <a:r>
              <a:rPr lang="zh-CN" altLang="zh-CN" sz="2200" dirty="0" smtClean="0">
                <a:latin typeface="微软雅黑" pitchFamily="34" charset="-122"/>
                <a:ea typeface="微软雅黑" pitchFamily="34" charset="-122"/>
              </a:rPr>
              <a:t>每学期至少召开一次各项目负责人会议，掌握各项目进展基本情况、存在困难和帮扶措施。</a:t>
            </a:r>
          </a:p>
          <a:p>
            <a:pPr>
              <a:lnSpc>
                <a:spcPct val="150000"/>
              </a:lnSpc>
            </a:pPr>
            <a:r>
              <a:rPr lang="zh-CN" altLang="zh-CN" sz="2200" dirty="0" smtClean="0">
                <a:latin typeface="微软雅黑" pitchFamily="34" charset="-122"/>
                <a:ea typeface="微软雅黑" pitchFamily="34" charset="-122"/>
              </a:rPr>
              <a:t>项目结题前，组织专家论证会，提出是否同意结题的意见。</a:t>
            </a:r>
          </a:p>
          <a:p>
            <a:pPr>
              <a:lnSpc>
                <a:spcPct val="150000"/>
              </a:lnSpc>
            </a:pPr>
            <a:r>
              <a:rPr lang="zh-CN" altLang="zh-CN" sz="2400" b="1" dirty="0" smtClean="0">
                <a:latin typeface="微软雅黑" pitchFamily="34" charset="-122"/>
                <a:ea typeface="微软雅黑" pitchFamily="34" charset="-122"/>
              </a:rPr>
              <a:t>财务处：</a:t>
            </a:r>
            <a:endParaRPr lang="zh-CN" altLang="zh-CN" sz="2400" dirty="0" smtClean="0">
              <a:latin typeface="微软雅黑" pitchFamily="34" charset="-122"/>
              <a:ea typeface="微软雅黑" pitchFamily="34" charset="-122"/>
            </a:endParaRPr>
          </a:p>
          <a:p>
            <a:pPr>
              <a:lnSpc>
                <a:spcPct val="150000"/>
              </a:lnSpc>
            </a:pPr>
            <a:r>
              <a:rPr lang="zh-CN" altLang="zh-CN" sz="2200" dirty="0" smtClean="0">
                <a:latin typeface="微软雅黑" pitchFamily="34" charset="-122"/>
                <a:ea typeface="微软雅黑" pitchFamily="34" charset="-122"/>
              </a:rPr>
              <a:t>指导、协助项目负责人处理好财务相关工作。</a:t>
            </a:r>
          </a:p>
          <a:p>
            <a:pPr>
              <a:lnSpc>
                <a:spcPct val="150000"/>
              </a:lnSpc>
            </a:pPr>
            <a:r>
              <a:rPr lang="zh-CN" altLang="zh-CN" sz="2400" b="1" dirty="0" smtClean="0">
                <a:latin typeface="微软雅黑" pitchFamily="34" charset="-122"/>
                <a:ea typeface="微软雅黑" pitchFamily="34" charset="-122"/>
              </a:rPr>
              <a:t>项目负责人：</a:t>
            </a:r>
            <a:endParaRPr lang="zh-CN" altLang="zh-CN" sz="2400" dirty="0" smtClean="0">
              <a:latin typeface="微软雅黑" pitchFamily="34" charset="-122"/>
              <a:ea typeface="微软雅黑" pitchFamily="34" charset="-122"/>
            </a:endParaRPr>
          </a:p>
          <a:p>
            <a:pPr>
              <a:lnSpc>
                <a:spcPct val="150000"/>
              </a:lnSpc>
            </a:pPr>
            <a:r>
              <a:rPr lang="zh-CN" altLang="zh-CN" sz="2200" dirty="0" smtClean="0">
                <a:latin typeface="微软雅黑" pitchFamily="34" charset="-122"/>
                <a:ea typeface="微软雅黑" pitchFamily="34" charset="-122"/>
              </a:rPr>
              <a:t>按照年度计划、工作目标（指标），推进项目研究工作，按时按质完成。</a:t>
            </a:r>
          </a:p>
          <a:p>
            <a:pPr>
              <a:lnSpc>
                <a:spcPct val="150000"/>
              </a:lnSpc>
            </a:pPr>
            <a:r>
              <a:rPr lang="zh-CN" altLang="zh-CN" sz="2200" dirty="0" smtClean="0">
                <a:latin typeface="微软雅黑" pitchFamily="34" charset="-122"/>
                <a:ea typeface="微软雅黑" pitchFamily="34" charset="-122"/>
              </a:rPr>
              <a:t>按照学校、财务处和二级学院要求，配合做好项目管理工作。</a:t>
            </a:r>
            <a:endParaRPr lang="zh-CN" altLang="zh-CN" sz="22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en-US" altLang="zh-CN" sz="2400" b="1" dirty="0" smtClean="0"/>
              <a:t> </a:t>
            </a:r>
            <a:r>
              <a:rPr lang="zh-CN" altLang="zh-CN" sz="2800" b="1" dirty="0" smtClean="0">
                <a:solidFill>
                  <a:schemeClr val="bg1"/>
                </a:solidFill>
                <a:latin typeface="微软雅黑" pitchFamily="34" charset="-122"/>
                <a:ea typeface="微软雅黑" pitchFamily="34" charset="-122"/>
                <a:sym typeface="微软雅黑" pitchFamily="34" charset="-122"/>
              </a:rPr>
              <a:t>项目管理相关方主要工作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406574" y="1844961"/>
            <a:ext cx="10009112" cy="3416320"/>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项目负责人</a:t>
            </a:r>
            <a:r>
              <a:rPr lang="zh-CN" altLang="en-US" sz="2400" b="1" dirty="0" smtClean="0">
                <a:latin typeface="微软雅黑" pitchFamily="34" charset="-122"/>
                <a:ea typeface="微软雅黑" pitchFamily="34" charset="-122"/>
              </a:rPr>
              <a:t>完成</a:t>
            </a:r>
            <a:r>
              <a:rPr lang="en-US" altLang="zh-CN" sz="2400" b="1"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hlinkClick r:id="rId3" action="ppaction://hlinkfile"/>
              </a:rPr>
              <a:t>科研经费预算表</a:t>
            </a:r>
            <a:r>
              <a:rPr lang="en-US" altLang="zh-CN" sz="2400" b="1"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进度安排</a:t>
            </a:r>
            <a:endParaRPr lang="en-US" altLang="zh-CN" sz="2400" b="1" dirty="0" smtClean="0">
              <a:latin typeface="微软雅黑" pitchFamily="34" charset="-122"/>
              <a:ea typeface="微软雅黑" pitchFamily="34" charset="-122"/>
            </a:endParaRPr>
          </a:p>
          <a:p>
            <a:pPr>
              <a:lnSpc>
                <a:spcPct val="150000"/>
              </a:lnSpc>
            </a:pPr>
            <a:r>
              <a:rPr lang="en-US" altLang="zh-CN" sz="2400" dirty="0" smtClean="0">
                <a:latin typeface="微软雅黑" pitchFamily="34" charset="-122"/>
                <a:ea typeface="微软雅黑" pitchFamily="34" charset="-122"/>
              </a:rPr>
              <a:t>1</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5</a:t>
            </a:r>
            <a:r>
              <a:rPr lang="zh-CN" altLang="en-US" sz="2400" dirty="0" smtClean="0">
                <a:latin typeface="微软雅黑" pitchFamily="34" charset="-122"/>
                <a:ea typeface="微软雅黑" pitchFamily="34" charset="-122"/>
              </a:rPr>
              <a:t>月</a:t>
            </a:r>
            <a:r>
              <a:rPr lang="en-US" altLang="zh-CN" sz="2400" dirty="0" smtClean="0">
                <a:latin typeface="微软雅黑" pitchFamily="34" charset="-122"/>
                <a:ea typeface="微软雅黑" pitchFamily="34" charset="-122"/>
              </a:rPr>
              <a:t>6</a:t>
            </a:r>
            <a:r>
              <a:rPr lang="zh-CN" altLang="en-US" sz="2400" dirty="0" smtClean="0">
                <a:latin typeface="微软雅黑" pitchFamily="34" charset="-122"/>
                <a:ea typeface="微软雅黑" pitchFamily="34" charset="-122"/>
              </a:rPr>
              <a:t>日</a:t>
            </a:r>
            <a:r>
              <a:rPr lang="en-US" altLang="zh-CN" sz="2400" dirty="0" smtClean="0">
                <a:latin typeface="微软雅黑" pitchFamily="34" charset="-122"/>
                <a:ea typeface="微软雅黑" pitchFamily="34" charset="-122"/>
              </a:rPr>
              <a:t>---20</a:t>
            </a:r>
            <a:r>
              <a:rPr lang="zh-CN" altLang="en-US" sz="2400" dirty="0" smtClean="0">
                <a:latin typeface="微软雅黑" pitchFamily="34" charset="-122"/>
                <a:ea typeface="微软雅黑" pitchFamily="34" charset="-122"/>
              </a:rPr>
              <a:t>日，项目</a:t>
            </a:r>
            <a:r>
              <a:rPr lang="zh-CN" altLang="en-US" sz="2400" dirty="0" smtClean="0">
                <a:latin typeface="微软雅黑" pitchFamily="34" charset="-122"/>
                <a:ea typeface="微软雅黑" pitchFamily="34" charset="-122"/>
              </a:rPr>
              <a:t>负责人组织填写</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hlinkClick r:id="rId3" action="ppaction://hlinkfile"/>
              </a:rPr>
              <a:t>科研经费预算表</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，并发送到科技开发处李庆原老师处</a:t>
            </a:r>
            <a:r>
              <a:rPr lang="zh-CN" altLang="en-US" sz="2400" dirty="0" smtClean="0">
                <a:latin typeface="微软雅黑" pitchFamily="34" charset="-122"/>
                <a:ea typeface="微软雅黑" pitchFamily="34" charset="-122"/>
              </a:rPr>
              <a:t>，完成</a:t>
            </a:r>
            <a:r>
              <a:rPr lang="zh-CN" altLang="en-US" sz="2400" dirty="0" smtClean="0">
                <a:latin typeface="微软雅黑" pitchFamily="34" charset="-122"/>
                <a:ea typeface="微软雅黑" pitchFamily="34" charset="-122"/>
              </a:rPr>
              <a:t>初审</a:t>
            </a:r>
            <a:r>
              <a:rPr lang="zh-CN" altLang="en-US" sz="2400" dirty="0" smtClean="0">
                <a:latin typeface="微软雅黑" pitchFamily="34" charset="-122"/>
                <a:ea typeface="微软雅黑" pitchFamily="34" charset="-122"/>
              </a:rPr>
              <a:t>，初审</a:t>
            </a:r>
            <a:r>
              <a:rPr lang="zh-CN" altLang="en-US" sz="2400" dirty="0" smtClean="0">
                <a:latin typeface="微软雅黑" pitchFamily="34" charset="-122"/>
                <a:ea typeface="微软雅黑" pitchFamily="34" charset="-122"/>
              </a:rPr>
              <a:t>存在问题的，返回修改。</a:t>
            </a:r>
            <a:endParaRPr lang="en-US" altLang="zh-CN" sz="2400" dirty="0" smtClean="0">
              <a:latin typeface="微软雅黑" pitchFamily="34" charset="-122"/>
              <a:ea typeface="微软雅黑" pitchFamily="34" charset="-122"/>
            </a:endParaRPr>
          </a:p>
          <a:p>
            <a:pPr>
              <a:lnSpc>
                <a:spcPct val="150000"/>
              </a:lnSpc>
            </a:pPr>
            <a:r>
              <a:rPr lang="en-US" altLang="zh-CN" sz="2400" dirty="0" smtClean="0">
                <a:latin typeface="微软雅黑" pitchFamily="34" charset="-122"/>
                <a:ea typeface="微软雅黑" pitchFamily="34" charset="-122"/>
              </a:rPr>
              <a:t>2</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5</a:t>
            </a:r>
            <a:r>
              <a:rPr lang="zh-CN" altLang="en-US" sz="2400" dirty="0" smtClean="0">
                <a:latin typeface="微软雅黑" pitchFamily="34" charset="-122"/>
                <a:ea typeface="微软雅黑" pitchFamily="34" charset="-122"/>
              </a:rPr>
              <a:t>月</a:t>
            </a:r>
            <a:r>
              <a:rPr lang="en-US" altLang="zh-CN" sz="2400" dirty="0" smtClean="0">
                <a:latin typeface="微软雅黑" pitchFamily="34" charset="-122"/>
                <a:ea typeface="微软雅黑" pitchFamily="34" charset="-122"/>
              </a:rPr>
              <a:t>23—27</a:t>
            </a:r>
            <a:r>
              <a:rPr lang="zh-CN" altLang="en-US" sz="2400" dirty="0" smtClean="0">
                <a:latin typeface="微软雅黑" pitchFamily="34" charset="-122"/>
                <a:ea typeface="微软雅黑" pitchFamily="34" charset="-122"/>
              </a:rPr>
              <a:t>日，科技开发处会审，如有问题，继续返回修改。</a:t>
            </a:r>
            <a:endParaRPr lang="en-US" altLang="zh-CN" sz="2400" dirty="0" smtClean="0">
              <a:latin typeface="微软雅黑" pitchFamily="34" charset="-122"/>
              <a:ea typeface="微软雅黑" pitchFamily="34" charset="-122"/>
            </a:endParaRPr>
          </a:p>
          <a:p>
            <a:pPr>
              <a:lnSpc>
                <a:spcPct val="150000"/>
              </a:lnSpc>
            </a:pPr>
            <a:r>
              <a:rPr lang="en-US" altLang="zh-CN" sz="2400" dirty="0" smtClean="0">
                <a:latin typeface="微软雅黑" pitchFamily="34" charset="-122"/>
                <a:ea typeface="微软雅黑" pitchFamily="34" charset="-122"/>
              </a:rPr>
              <a:t>3</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5</a:t>
            </a:r>
            <a:r>
              <a:rPr lang="zh-CN" altLang="en-US" sz="2400" dirty="0" smtClean="0">
                <a:latin typeface="微软雅黑" pitchFamily="34" charset="-122"/>
                <a:ea typeface="微软雅黑" pitchFamily="34" charset="-122"/>
              </a:rPr>
              <a:t>月</a:t>
            </a:r>
            <a:r>
              <a:rPr lang="en-US" altLang="zh-CN" sz="2400" dirty="0" smtClean="0">
                <a:latin typeface="微软雅黑" pitchFamily="34" charset="-122"/>
                <a:ea typeface="微软雅黑" pitchFamily="34" charset="-122"/>
              </a:rPr>
              <a:t>30</a:t>
            </a:r>
            <a:r>
              <a:rPr lang="zh-CN" altLang="en-US" sz="2400" dirty="0" smtClean="0">
                <a:latin typeface="微软雅黑" pitchFamily="34" charset="-122"/>
                <a:ea typeface="微软雅黑" pitchFamily="34" charset="-122"/>
              </a:rPr>
              <a:t>日</a:t>
            </a:r>
            <a:r>
              <a:rPr lang="en-US" altLang="zh-CN" sz="2400" dirty="0" smtClean="0">
                <a:latin typeface="微软雅黑" pitchFamily="34" charset="-122"/>
                <a:ea typeface="微软雅黑" pitchFamily="34" charset="-122"/>
              </a:rPr>
              <a:t>---31</a:t>
            </a:r>
            <a:r>
              <a:rPr lang="zh-CN" altLang="en-US" sz="2400" dirty="0" smtClean="0">
                <a:latin typeface="微软雅黑" pitchFamily="34" charset="-122"/>
                <a:ea typeface="微软雅黑" pitchFamily="34" charset="-122"/>
              </a:rPr>
              <a:t>日，合格后，科技开发处负责打印、会同签字。</a:t>
            </a:r>
            <a:endParaRPr lang="en-US" altLang="zh-CN" sz="2400" dirty="0" smtClean="0">
              <a:latin typeface="微软雅黑" pitchFamily="34" charset="-122"/>
              <a:ea typeface="微软雅黑" pitchFamily="34" charset="-122"/>
            </a:endParaRPr>
          </a:p>
          <a:p>
            <a:pPr>
              <a:lnSpc>
                <a:spcPct val="150000"/>
              </a:lnSpc>
            </a:pPr>
            <a:r>
              <a:rPr lang="en-US" altLang="zh-CN" sz="2400" dirty="0" smtClean="0">
                <a:latin typeface="微软雅黑" pitchFamily="34" charset="-122"/>
                <a:ea typeface="微软雅黑" pitchFamily="34" charset="-122"/>
              </a:rPr>
              <a:t>4</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6</a:t>
            </a:r>
            <a:r>
              <a:rPr lang="zh-CN" altLang="en-US" sz="2400" dirty="0" smtClean="0">
                <a:latin typeface="微软雅黑" pitchFamily="34" charset="-122"/>
                <a:ea typeface="微软雅黑" pitchFamily="34" charset="-122"/>
              </a:rPr>
              <a:t>月</a:t>
            </a:r>
            <a:r>
              <a:rPr lang="en-US" altLang="zh-CN" sz="2400" dirty="0" smtClean="0">
                <a:latin typeface="微软雅黑" pitchFamily="34" charset="-122"/>
                <a:ea typeface="微软雅黑" pitchFamily="34" charset="-122"/>
              </a:rPr>
              <a:t>1</a:t>
            </a:r>
            <a:r>
              <a:rPr lang="zh-CN" altLang="en-US" sz="2400" dirty="0" smtClean="0">
                <a:latin typeface="微软雅黑" pitchFamily="34" charset="-122"/>
                <a:ea typeface="微软雅黑" pitchFamily="34" charset="-122"/>
              </a:rPr>
              <a:t>日</a:t>
            </a:r>
            <a:r>
              <a:rPr lang="en-US" altLang="zh-CN" sz="2400" dirty="0" smtClean="0">
                <a:latin typeface="微软雅黑" pitchFamily="34" charset="-122"/>
                <a:ea typeface="微软雅黑" pitchFamily="34" charset="-122"/>
              </a:rPr>
              <a:t>—2</a:t>
            </a:r>
            <a:r>
              <a:rPr lang="zh-CN" altLang="en-US" sz="2400" dirty="0" smtClean="0">
                <a:latin typeface="微软雅黑" pitchFamily="34" charset="-122"/>
                <a:ea typeface="微软雅黑" pitchFamily="34" charset="-122"/>
              </a:rPr>
              <a:t>日，项目负责人在科技开发处取回</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hlinkClick r:id="rId3" action="ppaction://hlinkfile"/>
              </a:rPr>
              <a:t>科研经费预算表</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a:t>
            </a:r>
            <a:endParaRPr lang="zh-CN" altLang="zh-CN" sz="2400" dirty="0" smtClean="0">
              <a:latin typeface="微软雅黑" pitchFamily="34" charset="-122"/>
              <a:ea typeface="微软雅黑" pitchFamily="34" charset="-122"/>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en-US" altLang="zh-CN" sz="2400" b="1" dirty="0" smtClean="0"/>
              <a:t> </a:t>
            </a:r>
            <a:r>
              <a:rPr lang="zh-CN" altLang="zh-CN" sz="2800" b="1" dirty="0" smtClean="0">
                <a:solidFill>
                  <a:schemeClr val="bg1"/>
                </a:solidFill>
                <a:latin typeface="微软雅黑" pitchFamily="34" charset="-122"/>
                <a:ea typeface="微软雅黑" pitchFamily="34" charset="-122"/>
                <a:sym typeface="微软雅黑" pitchFamily="34" charset="-122"/>
              </a:rPr>
              <a:t>项目管理相关方主要工作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
        <p:nvSpPr>
          <p:cNvPr id="1025" name="Rectangle 1"/>
          <p:cNvSpPr>
            <a:spLocks noChangeArrowheads="1"/>
          </p:cNvSpPr>
          <p:nvPr/>
        </p:nvSpPr>
        <p:spPr bwMode="auto">
          <a:xfrm>
            <a:off x="0" y="0"/>
            <a:ext cx="1219041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smtClean="0">
                <a:ln>
                  <a:noFill/>
                </a:ln>
                <a:solidFill>
                  <a:srgbClr val="000000"/>
                </a:solidFill>
                <a:effectLst/>
                <a:latin typeface="黑体" pitchFamily="49" charset="-122"/>
                <a:ea typeface="黑体" pitchFamily="49" charset="-122"/>
                <a:cs typeface="Times New Roman" pitchFamily="18" charset="0"/>
              </a:rPr>
              <a:t>六、项目经费预算</a:t>
            </a:r>
            <a:r>
              <a:rPr kumimoji="0" lang="zh-CN" sz="1400" b="0" i="0" u="none" strike="noStrike" cap="none" normalizeH="0" baseline="0" smtClean="0">
                <a:ln>
                  <a:noFill/>
                </a:ln>
                <a:solidFill>
                  <a:srgbClr val="000000"/>
                </a:solidFill>
                <a:effectLst/>
                <a:latin typeface="楷体" pitchFamily="49" charset="-122"/>
                <a:ea typeface="楷体" pitchFamily="49" charset="-122"/>
                <a:cs typeface="Times New Roman" pitchFamily="18" charset="0"/>
              </a:rPr>
              <a:t>（单位：万元）</a:t>
            </a:r>
            <a:endParaRPr kumimoji="0" lang="zh-CN" sz="7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endParaRPr kumimoji="0" 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406574" y="2276872"/>
            <a:ext cx="10009112" cy="1689052"/>
          </a:xfrm>
          <a:prstGeom prst="rect">
            <a:avLst/>
          </a:prstGeom>
        </p:spPr>
        <p:txBody>
          <a:bodyPr wrap="square">
            <a:spAutoFit/>
          </a:bodyPr>
          <a:lstStyle/>
          <a:p>
            <a:pPr>
              <a:lnSpc>
                <a:spcPct val="150000"/>
              </a:lnSpc>
            </a:pPr>
            <a:r>
              <a:rPr lang="zh-CN" altLang="zh-CN" sz="2400" dirty="0" smtClean="0">
                <a:latin typeface="微软雅黑" pitchFamily="34" charset="-122"/>
                <a:ea typeface="微软雅黑" pitchFamily="34" charset="-122"/>
              </a:rPr>
              <a:t>一般来讲，教育厅预留给各项目完成结题工作的时间大概是</a:t>
            </a: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个月时间。</a:t>
            </a:r>
          </a:p>
          <a:p>
            <a:pPr>
              <a:lnSpc>
                <a:spcPct val="150000"/>
              </a:lnSpc>
            </a:pPr>
            <a:r>
              <a:rPr lang="zh-CN" altLang="zh-CN" sz="2400" b="1" dirty="0" smtClean="0">
                <a:latin typeface="微软雅黑" pitchFamily="34" charset="-122"/>
                <a:ea typeface="微软雅黑" pitchFamily="34" charset="-122"/>
              </a:rPr>
              <a:t>（一）结题范围</a:t>
            </a:r>
            <a:endParaRPr lang="zh-CN" altLang="zh-CN" sz="2400" dirty="0" smtClean="0">
              <a:latin typeface="微软雅黑" pitchFamily="34" charset="-122"/>
              <a:ea typeface="微软雅黑" pitchFamily="34" charset="-122"/>
            </a:endParaRPr>
          </a:p>
          <a:p>
            <a:pPr>
              <a:lnSpc>
                <a:spcPct val="150000"/>
              </a:lnSpc>
            </a:pPr>
            <a:r>
              <a:rPr lang="zh-CN" altLang="zh-CN" sz="2400" dirty="0" smtClean="0">
                <a:latin typeface="微软雅黑" pitchFamily="34" charset="-122"/>
                <a:ea typeface="微软雅黑" pitchFamily="34" charset="-122"/>
              </a:rPr>
              <a:t>按预定计划到期且符合结题条件的项目、申请延期后到期的项目。</a:t>
            </a:r>
            <a:endParaRPr lang="zh-CN" altLang="zh-CN" sz="24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zh-CN" sz="2800" b="1" dirty="0" smtClean="0">
                <a:latin typeface="微软雅黑" pitchFamily="34" charset="-122"/>
                <a:ea typeface="微软雅黑" pitchFamily="34" charset="-122"/>
              </a:rPr>
              <a:t>结题阶段主要工作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3"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525117" y="1731562"/>
            <a:ext cx="11665296" cy="4708981"/>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（二）结题条件</a:t>
            </a:r>
            <a:endParaRPr lang="zh-CN" altLang="zh-CN" sz="2400" dirty="0" smtClean="0">
              <a:latin typeface="微软雅黑" pitchFamily="34" charset="-122"/>
              <a:ea typeface="微软雅黑" pitchFamily="34" charset="-122"/>
            </a:endParaRPr>
          </a:p>
          <a:p>
            <a:pPr>
              <a:lnSpc>
                <a:spcPct val="150000"/>
              </a:lnSpc>
            </a:pPr>
            <a:r>
              <a:rPr lang="zh-CN" altLang="zh-CN" sz="2200" dirty="0" smtClean="0">
                <a:latin typeface="微软雅黑" pitchFamily="34" charset="-122"/>
                <a:ea typeface="微软雅黑" pitchFamily="34" charset="-122"/>
              </a:rPr>
              <a:t>凡已完成项目研究工作、符合下列结题条件的，经学校审核同意可申请结题：</a:t>
            </a:r>
          </a:p>
          <a:p>
            <a:pPr>
              <a:lnSpc>
                <a:spcPct val="150000"/>
              </a:lnSpc>
            </a:pPr>
            <a:r>
              <a:rPr lang="en-US" altLang="zh-CN" sz="2200" dirty="0" smtClean="0">
                <a:latin typeface="微软雅黑" pitchFamily="34" charset="-122"/>
                <a:ea typeface="微软雅黑" pitchFamily="34" charset="-122"/>
              </a:rPr>
              <a:t>1</a:t>
            </a:r>
            <a:r>
              <a:rPr lang="zh-CN" altLang="zh-CN" sz="2200" dirty="0" smtClean="0">
                <a:latin typeface="微软雅黑" pitchFamily="34" charset="-122"/>
                <a:ea typeface="微软雅黑" pitchFamily="34" charset="-122"/>
              </a:rPr>
              <a:t>、已经完成立项时批准的《项目申请书》约定的研究任务。</a:t>
            </a:r>
          </a:p>
          <a:p>
            <a:pPr>
              <a:lnSpc>
                <a:spcPct val="150000"/>
              </a:lnSpc>
            </a:pPr>
            <a:r>
              <a:rPr lang="en-US" altLang="zh-CN" sz="2200" dirty="0" smtClean="0">
                <a:latin typeface="微软雅黑" pitchFamily="34" charset="-122"/>
                <a:ea typeface="微软雅黑" pitchFamily="34" charset="-122"/>
              </a:rPr>
              <a:t>2</a:t>
            </a:r>
            <a:r>
              <a:rPr lang="zh-CN" altLang="zh-CN" sz="2200" dirty="0" smtClean="0">
                <a:latin typeface="微软雅黑" pitchFamily="34" charset="-122"/>
                <a:ea typeface="微软雅黑" pitchFamily="34" charset="-122"/>
              </a:rPr>
              <a:t>、具有项目负责人主持完成并作为第一署名人且不存在知识产权等方面争议的成果。</a:t>
            </a:r>
          </a:p>
          <a:p>
            <a:pPr>
              <a:lnSpc>
                <a:spcPct val="150000"/>
              </a:lnSpc>
            </a:pPr>
            <a:r>
              <a:rPr lang="en-US" altLang="zh-CN" sz="2200" dirty="0" smtClean="0">
                <a:latin typeface="微软雅黑" pitchFamily="34" charset="-122"/>
                <a:ea typeface="微软雅黑" pitchFamily="34" charset="-122"/>
              </a:rPr>
              <a:t>3</a:t>
            </a:r>
            <a:r>
              <a:rPr lang="zh-CN" altLang="zh-CN" sz="2200" dirty="0" smtClean="0">
                <a:latin typeface="微软雅黑" pitchFamily="34" charset="-122"/>
                <a:ea typeface="微软雅黑" pitchFamily="34" charset="-122"/>
              </a:rPr>
              <a:t>、项目成果必须与项目研究内容相关，且要在显著位置标注如：“</a:t>
            </a:r>
            <a:r>
              <a:rPr lang="zh-CN" altLang="zh-CN" sz="2200" dirty="0" smtClean="0">
                <a:solidFill>
                  <a:srgbClr val="FF0000"/>
                </a:solidFill>
                <a:latin typeface="微软雅黑" pitchFamily="34" charset="-122"/>
                <a:ea typeface="微软雅黑" pitchFamily="34" charset="-122"/>
              </a:rPr>
              <a:t>广西高校科研××项目资助”或“广西高校人文社科××项目资助”</a:t>
            </a:r>
            <a:r>
              <a:rPr lang="zh-CN" altLang="zh-CN" sz="2200" dirty="0" smtClean="0">
                <a:latin typeface="微软雅黑" pitchFamily="34" charset="-122"/>
                <a:ea typeface="微软雅黑" pitchFamily="34" charset="-122"/>
              </a:rPr>
              <a:t>等字样（含题名、立项编号）。</a:t>
            </a:r>
          </a:p>
          <a:p>
            <a:pPr>
              <a:lnSpc>
                <a:spcPct val="150000"/>
              </a:lnSpc>
            </a:pPr>
            <a:r>
              <a:rPr lang="en-US" altLang="zh-CN" sz="2200" dirty="0" smtClean="0">
                <a:latin typeface="微软雅黑" pitchFamily="34" charset="-122"/>
                <a:ea typeface="微软雅黑" pitchFamily="34" charset="-122"/>
              </a:rPr>
              <a:t>4</a:t>
            </a:r>
            <a:r>
              <a:rPr lang="zh-CN" altLang="zh-CN" sz="2200" dirty="0" smtClean="0">
                <a:latin typeface="微软雅黑" pitchFamily="34" charset="-122"/>
                <a:ea typeface="微软雅黑" pitchFamily="34" charset="-122"/>
              </a:rPr>
              <a:t>、凡被撤项的项目，由学校负责追回已拨付经费剩余部分，用于本校自选课题立项，被撤销项目责任人</a:t>
            </a:r>
            <a:r>
              <a:rPr lang="en-US" altLang="zh-CN" sz="2200" dirty="0" smtClean="0">
                <a:latin typeface="微软雅黑" pitchFamily="34" charset="-122"/>
                <a:ea typeface="微软雅黑" pitchFamily="34" charset="-122"/>
              </a:rPr>
              <a:t>3</a:t>
            </a:r>
            <a:r>
              <a:rPr lang="zh-CN" altLang="zh-CN" sz="2200" dirty="0" smtClean="0">
                <a:latin typeface="微软雅黑" pitchFamily="34" charset="-122"/>
                <a:ea typeface="微软雅黑" pitchFamily="34" charset="-122"/>
              </a:rPr>
              <a:t>年内不得主持广西高校中青年教师基础能力提升项目的申报。对于至今未开展研究工作的项目，由学校追回已拨经费。</a:t>
            </a:r>
            <a:endParaRPr lang="zh-CN" altLang="zh-CN" sz="22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zh-CN" sz="2800" b="1" dirty="0" smtClean="0">
                <a:latin typeface="微软雅黑" pitchFamily="34" charset="-122"/>
                <a:ea typeface="微软雅黑" pitchFamily="34" charset="-122"/>
              </a:rPr>
              <a:t>结题阶段主要工作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0" y="285750"/>
            <a:ext cx="3510756" cy="700088"/>
            <a:chOff x="0" y="285750"/>
            <a:chExt cx="3510756" cy="700088"/>
          </a:xfrm>
        </p:grpSpPr>
        <p:pic>
          <p:nvPicPr>
            <p:cNvPr id="5" name="图片 2"/>
            <p:cNvPicPr>
              <a:picLocks noChangeAspect="1"/>
            </p:cNvPicPr>
            <p:nvPr/>
          </p:nvPicPr>
          <p:blipFill>
            <a:blip r:embed="rId2" cstate="print"/>
            <a:srcRect/>
            <a:stretch>
              <a:fillRect/>
            </a:stretch>
          </p:blipFill>
          <p:spPr bwMode="auto">
            <a:xfrm>
              <a:off x="227806" y="285750"/>
              <a:ext cx="3227388" cy="647700"/>
            </a:xfrm>
            <a:prstGeom prst="rect">
              <a:avLst/>
            </a:prstGeom>
            <a:noFill/>
            <a:ln w="9525">
              <a:noFill/>
              <a:miter lim="800000"/>
              <a:headEnd/>
              <a:tailEnd/>
            </a:ln>
          </p:spPr>
        </p:pic>
        <p:cxnSp>
          <p:nvCxnSpPr>
            <p:cNvPr id="6" name="直接连接符 5"/>
            <p:cNvCxnSpPr/>
            <p:nvPr/>
          </p:nvCxnSpPr>
          <p:spPr bwMode="auto">
            <a:xfrm>
              <a:off x="0" y="984250"/>
              <a:ext cx="3510756" cy="15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矩形 12"/>
          <p:cNvSpPr>
            <a:spLocks noChangeArrowheads="1"/>
          </p:cNvSpPr>
          <p:nvPr/>
        </p:nvSpPr>
        <p:spPr bwMode="auto">
          <a:xfrm>
            <a:off x="3371056" y="2800350"/>
            <a:ext cx="8330407" cy="1182687"/>
          </a:xfrm>
          <a:prstGeom prst="rect">
            <a:avLst/>
          </a:prstGeom>
          <a:noFill/>
          <a:ln w="9525">
            <a:noFill/>
            <a:miter lim="800000"/>
            <a:headEnd/>
            <a:tailEnd/>
          </a:ln>
        </p:spPr>
        <p:txBody>
          <a:bodyPr anchor="ctr"/>
          <a:lstStyle/>
          <a:p>
            <a:r>
              <a:rPr lang="zh-CN" altLang="en-US" sz="4000" b="1" dirty="0" smtClean="0">
                <a:solidFill>
                  <a:prstClr val="white"/>
                </a:solidFill>
                <a:latin typeface="微软雅黑" pitchFamily="34" charset="-122"/>
                <a:ea typeface="微软雅黑" pitchFamily="34" charset="-122"/>
                <a:sym typeface="微软雅黑" pitchFamily="34" charset="-122"/>
              </a:rPr>
              <a:t>     一、主要问题和整改方向</a:t>
            </a:r>
            <a:endParaRPr lang="zh-CN" altLang="en-US" sz="4000" b="1" dirty="0">
              <a:solidFill>
                <a:prstClr val="white"/>
              </a:solidFill>
              <a:latin typeface="微软雅黑" pitchFamily="34" charset="-122"/>
              <a:ea typeface="微软雅黑" pitchFamily="34" charset="-122"/>
              <a:sym typeface="微软雅黑" pitchFamily="34" charset="-122"/>
            </a:endParaRPr>
          </a:p>
        </p:txBody>
      </p:sp>
      <p:sp>
        <p:nvSpPr>
          <p:cNvPr id="7" name="矩形 6"/>
          <p:cNvSpPr/>
          <p:nvPr/>
        </p:nvSpPr>
        <p:spPr>
          <a:xfrm>
            <a:off x="525117" y="1844961"/>
            <a:ext cx="11114705" cy="2308324"/>
          </a:xfrm>
          <a:prstGeom prst="rect">
            <a:avLst/>
          </a:prstGeom>
        </p:spPr>
        <p:txBody>
          <a:bodyPr wrap="square">
            <a:spAutoFit/>
          </a:bodyPr>
          <a:lstStyle/>
          <a:p>
            <a:pPr>
              <a:lnSpc>
                <a:spcPct val="150000"/>
              </a:lnSpc>
            </a:pPr>
            <a:r>
              <a:rPr lang="zh-CN" altLang="zh-CN" sz="2400" b="1" dirty="0" smtClean="0">
                <a:latin typeface="微软雅黑" pitchFamily="34" charset="-122"/>
                <a:ea typeface="微软雅黑" pitchFamily="34" charset="-122"/>
              </a:rPr>
              <a:t>（三）材料提交要求</a:t>
            </a:r>
            <a:endParaRPr lang="zh-CN" altLang="zh-CN" sz="2400" dirty="0" smtClean="0">
              <a:latin typeface="微软雅黑" pitchFamily="34" charset="-122"/>
              <a:ea typeface="微软雅黑" pitchFamily="34" charset="-122"/>
            </a:endParaRPr>
          </a:p>
          <a:p>
            <a:pPr>
              <a:lnSpc>
                <a:spcPct val="150000"/>
              </a:lnSpc>
            </a:pP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、材料实行两级审核制度，各二级学院对申请结题项目材料进行严格审核和严格把关，对未达到集体要求的项目及不合格的具体材料一律不予受理。经学校科技开发处最终审核后，</a:t>
            </a:r>
            <a:r>
              <a:rPr lang="zh-CN" altLang="en-US" sz="2400" dirty="0" smtClean="0">
                <a:latin typeface="微软雅黑" pitchFamily="34" charset="-122"/>
                <a:ea typeface="微软雅黑" pitchFamily="34" charset="-122"/>
              </a:rPr>
              <a:t>由科技开发处统一</a:t>
            </a:r>
            <a:r>
              <a:rPr lang="zh-CN" altLang="zh-CN" sz="2400" dirty="0" smtClean="0">
                <a:latin typeface="微软雅黑" pitchFamily="34" charset="-122"/>
                <a:ea typeface="微软雅黑" pitchFamily="34" charset="-122"/>
              </a:rPr>
              <a:t>报送教育厅。</a:t>
            </a:r>
            <a:endParaRPr lang="zh-CN" altLang="zh-CN" sz="2400" kern="100" dirty="0">
              <a:latin typeface="微软雅黑" pitchFamily="34" charset="-122"/>
              <a:ea typeface="微软雅黑" pitchFamily="34" charset="-122"/>
              <a:cs typeface="Times New Roman" panose="02020603050405020304" pitchFamily="18" charset="0"/>
            </a:endParaRPr>
          </a:p>
        </p:txBody>
      </p:sp>
      <p:sp>
        <p:nvSpPr>
          <p:cNvPr id="8" name="矩形 129">
            <a:hlinkClick r:id="" action="ppaction://noaction"/>
          </p:cNvPr>
          <p:cNvSpPr>
            <a:spLocks noChangeArrowheads="1"/>
          </p:cNvSpPr>
          <p:nvPr/>
        </p:nvSpPr>
        <p:spPr bwMode="auto">
          <a:xfrm>
            <a:off x="622598" y="1052736"/>
            <a:ext cx="8382000" cy="7858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nSpc>
                <a:spcPct val="130000"/>
              </a:lnSpc>
            </a:pPr>
            <a:r>
              <a:rPr lang="zh-CN" altLang="zh-CN" sz="2800" b="1" dirty="0" smtClean="0">
                <a:latin typeface="微软雅黑" pitchFamily="34" charset="-122"/>
                <a:ea typeface="微软雅黑" pitchFamily="34" charset="-122"/>
              </a:rPr>
              <a:t>结题阶段主要工作</a:t>
            </a:r>
            <a:endParaRPr lang="zh-CN" altLang="en-US" sz="2800" b="1" dirty="0">
              <a:solidFill>
                <a:schemeClr val="bg1"/>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698289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C4FFC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4FFC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C4FFC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2860</TotalTime>
  <Pages>0</Pages>
  <Words>1026</Words>
  <Characters>0</Characters>
  <Application>Microsoft Office PowerPoint</Application>
  <DocSecurity>0</DocSecurity>
  <PresentationFormat>自定义</PresentationFormat>
  <Lines>0</Lines>
  <Paragraphs>70</Paragraphs>
  <Slides>12</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黑体</vt:lpstr>
      <vt:lpstr>楷体</vt:lpstr>
      <vt:lpstr>宋体</vt:lpstr>
      <vt:lpstr>微软雅黑</vt:lpstr>
      <vt:lpstr>Arial</vt:lpstr>
      <vt:lpstr>Calibri</vt:lpstr>
      <vt:lpstr>Tahoma</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SDWM</cp:lastModifiedBy>
  <cp:revision>1046</cp:revision>
  <dcterms:created xsi:type="dcterms:W3CDTF">2013-07-24T03:59:32Z</dcterms:created>
  <dcterms:modified xsi:type="dcterms:W3CDTF">2017-05-04T00:12:45Z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2052-9.1.0.4180</vt:lpwstr>
  </property>
</Properties>
</file>